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45720000" cy="34290000"/>
  <p:notesSz cx="7010400" cy="9296400"/>
  <p:defaultTextStyle>
    <a:defPPr>
      <a:defRPr lang="be-BY"/>
    </a:defPPr>
    <a:lvl1pPr algn="l" rtl="0" fontAlgn="base">
      <a:spcBef>
        <a:spcPct val="0"/>
      </a:spcBef>
      <a:spcAft>
        <a:spcPct val="0"/>
      </a:spcAft>
      <a:defRPr sz="9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9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9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9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9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9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9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9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9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imie Payne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CDC092"/>
    <a:srgbClr val="540115"/>
    <a:srgbClr val="040000"/>
    <a:srgbClr val="E9E3CF"/>
    <a:srgbClr val="FF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4331" autoAdjust="0"/>
    <p:restoredTop sz="92377" autoAdjust="0"/>
  </p:normalViewPr>
  <p:slideViewPr>
    <p:cSldViewPr>
      <p:cViewPr varScale="1">
        <p:scale>
          <a:sx n="13" d="100"/>
          <a:sy n="13" d="100"/>
        </p:scale>
        <p:origin x="-2280" y="-210"/>
      </p:cViewPr>
      <p:guideLst>
        <p:guide orient="horz" pos="10800"/>
        <p:guide pos="14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mf11g\Desktop\Dropbox\Copy%20of%20EfficiencyTracking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mf11g\Desktop\Dropbox\Copy%20of%20EfficiencyTracking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mf11g\Desktop\Dropbox\Copy%20of%20EfficiencyTracking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mf11g\Desktop\Dropbox\Copy%20of%20EfficiencyTracking.xlsx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mf11g\Desktop\Dropbox\Copy%20of%20EfficiencyTracking.xlsx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mf11g\Desktop\Dropbox\Copy%20of%20EfficiencyTracki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marker>
            <c:symbol val="circle"/>
            <c:size val="3"/>
          </c:marker>
          <c:val>
            <c:numRef>
              <c:f>GSB!$Q$10:$BA$10</c:f>
              <c:numCache>
                <c:formatCode>General</c:formatCode>
                <c:ptCount val="37"/>
                <c:pt idx="0">
                  <c:v>0.59259259259259256</c:v>
                </c:pt>
                <c:pt idx="1">
                  <c:v>0.5</c:v>
                </c:pt>
                <c:pt idx="2">
                  <c:v>0.51851851851851849</c:v>
                </c:pt>
                <c:pt idx="4">
                  <c:v>0.35714285714285715</c:v>
                </c:pt>
                <c:pt idx="5">
                  <c:v>0.61538461538461542</c:v>
                </c:pt>
                <c:pt idx="6">
                  <c:v>0.32142857142857145</c:v>
                </c:pt>
                <c:pt idx="8">
                  <c:v>0.62962962962962965</c:v>
                </c:pt>
                <c:pt idx="9">
                  <c:v>0.84615384615384615</c:v>
                </c:pt>
                <c:pt idx="10">
                  <c:v>0.69230769230769229</c:v>
                </c:pt>
                <c:pt idx="13">
                  <c:v>0.84</c:v>
                </c:pt>
                <c:pt idx="16">
                  <c:v>1</c:v>
                </c:pt>
                <c:pt idx="17">
                  <c:v>0.96153846153846156</c:v>
                </c:pt>
                <c:pt idx="18">
                  <c:v>0.75</c:v>
                </c:pt>
                <c:pt idx="20">
                  <c:v>0.91666666666666663</c:v>
                </c:pt>
                <c:pt idx="21">
                  <c:v>0.91666666666666663</c:v>
                </c:pt>
                <c:pt idx="22">
                  <c:v>0.7142857142857143</c:v>
                </c:pt>
                <c:pt idx="25">
                  <c:v>0.44444444444444442</c:v>
                </c:pt>
                <c:pt idx="27">
                  <c:v>0.6428571428571429</c:v>
                </c:pt>
                <c:pt idx="29">
                  <c:v>0.64</c:v>
                </c:pt>
                <c:pt idx="30">
                  <c:v>0.6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144128"/>
        <c:axId val="147343616"/>
      </c:lineChart>
      <c:catAx>
        <c:axId val="681441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47343616"/>
        <c:crosses val="autoZero"/>
        <c:auto val="1"/>
        <c:lblAlgn val="ctr"/>
        <c:lblOffset val="100"/>
        <c:tickLblSkip val="5"/>
        <c:noMultiLvlLbl val="0"/>
      </c:catAx>
      <c:valAx>
        <c:axId val="147343616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ysClr val="window" lastClr="FFFFFF">
                  <a:lumMod val="85000"/>
                  <a:alpha val="30000"/>
                </a:sys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68144128"/>
        <c:crosses val="autoZero"/>
        <c:crossBetween val="between"/>
        <c:majorUnit val="0.2"/>
      </c:valAx>
    </c:plotArea>
    <c:plotVisOnly val="1"/>
    <c:dispBlanksAs val="span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marker>
            <c:symbol val="circle"/>
            <c:size val="3"/>
          </c:marker>
          <c:val>
            <c:numRef>
              <c:f>GSB!$Q$7:$BA$7</c:f>
              <c:numCache>
                <c:formatCode>General</c:formatCode>
                <c:ptCount val="37"/>
                <c:pt idx="0">
                  <c:v>0.41860465116279072</c:v>
                </c:pt>
                <c:pt idx="2">
                  <c:v>0.49047619047619045</c:v>
                </c:pt>
                <c:pt idx="3">
                  <c:v>0.46511627906976744</c:v>
                </c:pt>
                <c:pt idx="4">
                  <c:v>0.2608695652173913</c:v>
                </c:pt>
                <c:pt idx="5">
                  <c:v>0.7960662525879918</c:v>
                </c:pt>
                <c:pt idx="6">
                  <c:v>0.36363636363636365</c:v>
                </c:pt>
                <c:pt idx="7">
                  <c:v>0.42857142857142855</c:v>
                </c:pt>
                <c:pt idx="8">
                  <c:v>0.39318885448916407</c:v>
                </c:pt>
                <c:pt idx="9">
                  <c:v>0.68928571428571428</c:v>
                </c:pt>
                <c:pt idx="10">
                  <c:v>0.7</c:v>
                </c:pt>
                <c:pt idx="11">
                  <c:v>0.26666666666666666</c:v>
                </c:pt>
                <c:pt idx="12">
                  <c:v>0.3923913043478261</c:v>
                </c:pt>
                <c:pt idx="15">
                  <c:v>0.38095238095238093</c:v>
                </c:pt>
                <c:pt idx="16">
                  <c:v>0.4</c:v>
                </c:pt>
                <c:pt idx="17">
                  <c:v>0.43902439024390244</c:v>
                </c:pt>
                <c:pt idx="18">
                  <c:v>0.56835637480798773</c:v>
                </c:pt>
                <c:pt idx="19">
                  <c:v>0.51111111111111107</c:v>
                </c:pt>
                <c:pt idx="20">
                  <c:v>0.56150793650793651</c:v>
                </c:pt>
                <c:pt idx="21">
                  <c:v>0.81773879142300188</c:v>
                </c:pt>
                <c:pt idx="22">
                  <c:v>0.36944444444444446</c:v>
                </c:pt>
                <c:pt idx="23">
                  <c:v>0.36956521739130432</c:v>
                </c:pt>
                <c:pt idx="24">
                  <c:v>0.44047619047619047</c:v>
                </c:pt>
                <c:pt idx="25">
                  <c:v>0.45454545454545453</c:v>
                </c:pt>
                <c:pt idx="26">
                  <c:v>1</c:v>
                </c:pt>
                <c:pt idx="27">
                  <c:v>0.95238095238095233</c:v>
                </c:pt>
                <c:pt idx="28">
                  <c:v>1</c:v>
                </c:pt>
                <c:pt idx="29">
                  <c:v>1</c:v>
                </c:pt>
                <c:pt idx="30">
                  <c:v>0.97499999999999998</c:v>
                </c:pt>
                <c:pt idx="31">
                  <c:v>0.90476190476190477</c:v>
                </c:pt>
                <c:pt idx="32">
                  <c:v>0.78947368421052633</c:v>
                </c:pt>
                <c:pt idx="33">
                  <c:v>0.70588235294117652</c:v>
                </c:pt>
                <c:pt idx="34">
                  <c:v>0.92965367965367962</c:v>
                </c:pt>
                <c:pt idx="35">
                  <c:v>0.95535714285714279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1806976"/>
        <c:axId val="147345344"/>
      </c:lineChart>
      <c:catAx>
        <c:axId val="1518069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47345344"/>
        <c:crosses val="autoZero"/>
        <c:auto val="1"/>
        <c:lblAlgn val="ctr"/>
        <c:lblOffset val="100"/>
        <c:tickLblSkip val="5"/>
        <c:noMultiLvlLbl val="0"/>
      </c:catAx>
      <c:valAx>
        <c:axId val="147345344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ysClr val="window" lastClr="FFFFFF">
                  <a:lumMod val="85000"/>
                  <a:alpha val="30000"/>
                </a:sys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51806976"/>
        <c:crosses val="autoZero"/>
        <c:crossBetween val="between"/>
        <c:majorUnit val="0.2"/>
      </c:valAx>
    </c:plotArea>
    <c:plotVisOnly val="1"/>
    <c:dispBlanksAs val="span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marker>
            <c:symbol val="circle"/>
            <c:size val="3"/>
          </c:marker>
          <c:val>
            <c:numRef>
              <c:f>GSB!$Q$4:$BA$4</c:f>
              <c:numCache>
                <c:formatCode>General</c:formatCode>
                <c:ptCount val="37"/>
                <c:pt idx="0">
                  <c:v>0.5714285714285714</c:v>
                </c:pt>
                <c:pt idx="1">
                  <c:v>0.35294117647058826</c:v>
                </c:pt>
                <c:pt idx="2">
                  <c:v>0.41176470588235292</c:v>
                </c:pt>
                <c:pt idx="4">
                  <c:v>1</c:v>
                </c:pt>
                <c:pt idx="5">
                  <c:v>0.94117647058823528</c:v>
                </c:pt>
                <c:pt idx="6">
                  <c:v>0.58823529411764708</c:v>
                </c:pt>
                <c:pt idx="8">
                  <c:v>0.9285714285714286</c:v>
                </c:pt>
                <c:pt idx="9">
                  <c:v>0.9375</c:v>
                </c:pt>
                <c:pt idx="10">
                  <c:v>0.7</c:v>
                </c:pt>
                <c:pt idx="12">
                  <c:v>0.76190476190476186</c:v>
                </c:pt>
                <c:pt idx="13">
                  <c:v>1</c:v>
                </c:pt>
                <c:pt idx="14">
                  <c:v>0.625</c:v>
                </c:pt>
                <c:pt idx="16">
                  <c:v>0.94117647058823528</c:v>
                </c:pt>
                <c:pt idx="17">
                  <c:v>1</c:v>
                </c:pt>
                <c:pt idx="18">
                  <c:v>1</c:v>
                </c:pt>
                <c:pt idx="20">
                  <c:v>0.42105263157894735</c:v>
                </c:pt>
                <c:pt idx="21">
                  <c:v>1</c:v>
                </c:pt>
                <c:pt idx="22">
                  <c:v>0.8666666666666667</c:v>
                </c:pt>
                <c:pt idx="24">
                  <c:v>1</c:v>
                </c:pt>
                <c:pt idx="27">
                  <c:v>0.625</c:v>
                </c:pt>
                <c:pt idx="29">
                  <c:v>1</c:v>
                </c:pt>
                <c:pt idx="30">
                  <c:v>1</c:v>
                </c:pt>
                <c:pt idx="31">
                  <c:v>0.625</c:v>
                </c:pt>
                <c:pt idx="33">
                  <c:v>1</c:v>
                </c:pt>
                <c:pt idx="34">
                  <c:v>1</c:v>
                </c:pt>
                <c:pt idx="35">
                  <c:v>0.75</c:v>
                </c:pt>
                <c:pt idx="36">
                  <c:v>0.92307692307692313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1805952"/>
        <c:axId val="147346496"/>
      </c:lineChart>
      <c:catAx>
        <c:axId val="1518059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47346496"/>
        <c:crosses val="autoZero"/>
        <c:auto val="1"/>
        <c:lblAlgn val="ctr"/>
        <c:lblOffset val="100"/>
        <c:tickLblSkip val="5"/>
        <c:noMultiLvlLbl val="0"/>
      </c:catAx>
      <c:valAx>
        <c:axId val="147346496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ysClr val="window" lastClr="FFFFFF">
                  <a:lumMod val="85000"/>
                  <a:alpha val="30000"/>
                </a:sys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51805952"/>
        <c:crosses val="autoZero"/>
        <c:crossBetween val="between"/>
        <c:majorUnit val="0.2"/>
      </c:valAx>
    </c:plotArea>
    <c:plotVisOnly val="1"/>
    <c:dispBlanksAs val="span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marker>
            <c:symbol val="circle"/>
            <c:size val="3"/>
          </c:marker>
          <c:val>
            <c:numRef>
              <c:f>GSB!$Q$11:$BA$11</c:f>
              <c:numCache>
                <c:formatCode>General</c:formatCode>
                <c:ptCount val="37"/>
                <c:pt idx="0">
                  <c:v>7.407407407407407E-2</c:v>
                </c:pt>
                <c:pt idx="1">
                  <c:v>0.1</c:v>
                </c:pt>
                <c:pt idx="2">
                  <c:v>6.4814814814814811E-2</c:v>
                </c:pt>
                <c:pt idx="4">
                  <c:v>7.1428571428571425E-2</c:v>
                </c:pt>
                <c:pt idx="5">
                  <c:v>6.1538461538461542E-2</c:v>
                </c:pt>
                <c:pt idx="6">
                  <c:v>4.5918367346938778E-2</c:v>
                </c:pt>
                <c:pt idx="8">
                  <c:v>8.9947089947089956E-2</c:v>
                </c:pt>
                <c:pt idx="9">
                  <c:v>0.10576923076923077</c:v>
                </c:pt>
                <c:pt idx="10">
                  <c:v>8.6538461538461536E-2</c:v>
                </c:pt>
                <c:pt idx="13">
                  <c:v>0.13999999999999999</c:v>
                </c:pt>
                <c:pt idx="16">
                  <c:v>0.14285714285714285</c:v>
                </c:pt>
                <c:pt idx="17">
                  <c:v>0.19230769230769232</c:v>
                </c:pt>
                <c:pt idx="18">
                  <c:v>0.1875</c:v>
                </c:pt>
                <c:pt idx="20">
                  <c:v>0.18333333333333332</c:v>
                </c:pt>
                <c:pt idx="21">
                  <c:v>0.22916666666666666</c:v>
                </c:pt>
                <c:pt idx="22">
                  <c:v>0.17857142857142858</c:v>
                </c:pt>
                <c:pt idx="25">
                  <c:v>0.14814814814814814</c:v>
                </c:pt>
                <c:pt idx="27">
                  <c:v>0.12857142857142859</c:v>
                </c:pt>
                <c:pt idx="29">
                  <c:v>0.16</c:v>
                </c:pt>
                <c:pt idx="30">
                  <c:v>0.12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1809536"/>
        <c:axId val="147348800"/>
      </c:lineChart>
      <c:catAx>
        <c:axId val="1518095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47348800"/>
        <c:crosses val="autoZero"/>
        <c:auto val="1"/>
        <c:lblAlgn val="ctr"/>
        <c:lblOffset val="100"/>
        <c:tickLblSkip val="5"/>
        <c:noMultiLvlLbl val="0"/>
      </c:catAx>
      <c:valAx>
        <c:axId val="147348800"/>
        <c:scaling>
          <c:orientation val="minMax"/>
          <c:max val="0.70000000000000007"/>
          <c:min val="0"/>
        </c:scaling>
        <c:delete val="0"/>
        <c:axPos val="l"/>
        <c:majorGridlines>
          <c:spPr>
            <a:ln>
              <a:solidFill>
                <a:sysClr val="window" lastClr="FFFFFF">
                  <a:lumMod val="85000"/>
                  <a:alpha val="30000"/>
                </a:sys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51809536"/>
        <c:crosses val="autoZero"/>
        <c:crossBetween val="between"/>
        <c:majorUnit val="0.1"/>
      </c:valAx>
    </c:plotArea>
    <c:plotVisOnly val="1"/>
    <c:dispBlanksAs val="span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marker>
            <c:symbol val="circle"/>
            <c:size val="3"/>
          </c:marker>
          <c:val>
            <c:numRef>
              <c:f>GSB!$Q$8:$BA$8</c:f>
              <c:numCache>
                <c:formatCode>General</c:formatCode>
                <c:ptCount val="37"/>
                <c:pt idx="0">
                  <c:v>0.13953488372093023</c:v>
                </c:pt>
                <c:pt idx="2">
                  <c:v>0.26547619047619048</c:v>
                </c:pt>
                <c:pt idx="3">
                  <c:v>0.15503875968992248</c:v>
                </c:pt>
                <c:pt idx="4">
                  <c:v>0.13043478260869565</c:v>
                </c:pt>
                <c:pt idx="5">
                  <c:v>0.3980331262939959</c:v>
                </c:pt>
                <c:pt idx="6">
                  <c:v>0.18181818181818182</c:v>
                </c:pt>
                <c:pt idx="7">
                  <c:v>0.10714285714285714</c:v>
                </c:pt>
                <c:pt idx="8">
                  <c:v>0.13777089783281732</c:v>
                </c:pt>
                <c:pt idx="9">
                  <c:v>0.16190476190476191</c:v>
                </c:pt>
                <c:pt idx="10">
                  <c:v>0.23333333333333331</c:v>
                </c:pt>
                <c:pt idx="11">
                  <c:v>6.6666666666666666E-2</c:v>
                </c:pt>
                <c:pt idx="12">
                  <c:v>0.13079710144927537</c:v>
                </c:pt>
                <c:pt idx="15">
                  <c:v>9.5238095238095233E-2</c:v>
                </c:pt>
                <c:pt idx="16">
                  <c:v>0.1</c:v>
                </c:pt>
                <c:pt idx="17">
                  <c:v>0.14634146341463414</c:v>
                </c:pt>
                <c:pt idx="18">
                  <c:v>0.14208909370199693</c:v>
                </c:pt>
                <c:pt idx="19">
                  <c:v>0.17037037037037037</c:v>
                </c:pt>
                <c:pt idx="20">
                  <c:v>0.1292989417989418</c:v>
                </c:pt>
                <c:pt idx="21">
                  <c:v>0.29775828460038989</c:v>
                </c:pt>
                <c:pt idx="22">
                  <c:v>0.13055555555555556</c:v>
                </c:pt>
                <c:pt idx="23">
                  <c:v>9.2391304347826081E-2</c:v>
                </c:pt>
                <c:pt idx="24">
                  <c:v>0.15773809523809523</c:v>
                </c:pt>
                <c:pt idx="25">
                  <c:v>0.22727272727272727</c:v>
                </c:pt>
                <c:pt idx="26">
                  <c:v>0.66666666666666663</c:v>
                </c:pt>
                <c:pt idx="27">
                  <c:v>0.23809523809523808</c:v>
                </c:pt>
                <c:pt idx="28">
                  <c:v>0.33333333333333331</c:v>
                </c:pt>
                <c:pt idx="29">
                  <c:v>0.2</c:v>
                </c:pt>
                <c:pt idx="30">
                  <c:v>0.32499999999999996</c:v>
                </c:pt>
                <c:pt idx="31">
                  <c:v>0.2638888888888889</c:v>
                </c:pt>
                <c:pt idx="32">
                  <c:v>0.19736842105263158</c:v>
                </c:pt>
                <c:pt idx="33">
                  <c:v>0.23529411764705885</c:v>
                </c:pt>
                <c:pt idx="34">
                  <c:v>0.24624819624819624</c:v>
                </c:pt>
                <c:pt idx="35">
                  <c:v>0.2388392857142857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530240"/>
        <c:axId val="149939328"/>
      </c:lineChart>
      <c:catAx>
        <c:axId val="1555302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49939328"/>
        <c:crosses val="autoZero"/>
        <c:auto val="1"/>
        <c:lblAlgn val="ctr"/>
        <c:lblOffset val="100"/>
        <c:tickLblSkip val="5"/>
        <c:noMultiLvlLbl val="0"/>
      </c:catAx>
      <c:valAx>
        <c:axId val="149939328"/>
        <c:scaling>
          <c:orientation val="minMax"/>
          <c:max val="0.70000000000000007"/>
          <c:min val="0"/>
        </c:scaling>
        <c:delete val="0"/>
        <c:axPos val="l"/>
        <c:majorGridlines>
          <c:spPr>
            <a:ln>
              <a:solidFill>
                <a:sysClr val="window" lastClr="FFFFFF">
                  <a:lumMod val="85000"/>
                  <a:alpha val="30000"/>
                </a:sys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55530240"/>
        <c:crosses val="autoZero"/>
        <c:crossBetween val="between"/>
      </c:valAx>
    </c:plotArea>
    <c:plotVisOnly val="1"/>
    <c:dispBlanksAs val="span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marker>
            <c:symbol val="circle"/>
            <c:size val="3"/>
          </c:marker>
          <c:val>
            <c:numRef>
              <c:f>GSB!$Q$5:$BA$5</c:f>
              <c:numCache>
                <c:formatCode>General</c:formatCode>
                <c:ptCount val="37"/>
                <c:pt idx="0">
                  <c:v>0.14285714285714285</c:v>
                </c:pt>
                <c:pt idx="1">
                  <c:v>0.11764705882352942</c:v>
                </c:pt>
                <c:pt idx="2">
                  <c:v>0.1372549019607843</c:v>
                </c:pt>
                <c:pt idx="4">
                  <c:v>0.33333333333333331</c:v>
                </c:pt>
                <c:pt idx="5">
                  <c:v>0.31372549019607843</c:v>
                </c:pt>
                <c:pt idx="6">
                  <c:v>0.19607843137254902</c:v>
                </c:pt>
                <c:pt idx="8">
                  <c:v>0.18571428571428572</c:v>
                </c:pt>
                <c:pt idx="9">
                  <c:v>0.234375</c:v>
                </c:pt>
                <c:pt idx="10">
                  <c:v>0.17499999999999999</c:v>
                </c:pt>
                <c:pt idx="12">
                  <c:v>0.15238095238095237</c:v>
                </c:pt>
                <c:pt idx="13">
                  <c:v>0.33333333333333331</c:v>
                </c:pt>
                <c:pt idx="14">
                  <c:v>0.15625</c:v>
                </c:pt>
                <c:pt idx="16">
                  <c:v>0.23529411764705882</c:v>
                </c:pt>
                <c:pt idx="17">
                  <c:v>0.33333333333333331</c:v>
                </c:pt>
                <c:pt idx="18">
                  <c:v>0.5</c:v>
                </c:pt>
                <c:pt idx="20">
                  <c:v>0.10526315789473684</c:v>
                </c:pt>
                <c:pt idx="21">
                  <c:v>0.33333333333333331</c:v>
                </c:pt>
                <c:pt idx="22">
                  <c:v>0.28888888888888892</c:v>
                </c:pt>
                <c:pt idx="24">
                  <c:v>0.33333333333333331</c:v>
                </c:pt>
                <c:pt idx="27">
                  <c:v>0.20833333333333334</c:v>
                </c:pt>
                <c:pt idx="29">
                  <c:v>0.25</c:v>
                </c:pt>
                <c:pt idx="30">
                  <c:v>0.25</c:v>
                </c:pt>
                <c:pt idx="31">
                  <c:v>0.20833333333333334</c:v>
                </c:pt>
                <c:pt idx="33">
                  <c:v>0.33333333333333331</c:v>
                </c:pt>
                <c:pt idx="34">
                  <c:v>0.33333333333333331</c:v>
                </c:pt>
                <c:pt idx="35">
                  <c:v>0.1875</c:v>
                </c:pt>
                <c:pt idx="36">
                  <c:v>0.30769230769230771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530752"/>
        <c:axId val="149939904"/>
      </c:lineChart>
      <c:catAx>
        <c:axId val="1555307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49939904"/>
        <c:crosses val="autoZero"/>
        <c:auto val="1"/>
        <c:lblAlgn val="ctr"/>
        <c:lblOffset val="100"/>
        <c:tickLblSkip val="5"/>
        <c:noMultiLvlLbl val="0"/>
      </c:catAx>
      <c:valAx>
        <c:axId val="149939904"/>
        <c:scaling>
          <c:orientation val="minMax"/>
          <c:max val="0.70000000000000007"/>
          <c:min val="0"/>
        </c:scaling>
        <c:delete val="0"/>
        <c:axPos val="l"/>
        <c:majorGridlines>
          <c:spPr>
            <a:ln>
              <a:solidFill>
                <a:sysClr val="window" lastClr="FFFFFF">
                  <a:lumMod val="85000"/>
                  <a:alpha val="30000"/>
                </a:sys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55530752"/>
        <c:crosses val="autoZero"/>
        <c:crossBetween val="between"/>
      </c:valAx>
    </c:plotArea>
    <c:plotVisOnly val="1"/>
    <c:dispBlanksAs val="span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7" tIns="46568" rIns="93137" bIns="46568" numCol="1" anchor="t" anchorCtr="0" compatLnSpc="1">
            <a:prstTxWarp prst="textNoShape">
              <a:avLst/>
            </a:prstTxWarp>
          </a:bodyPr>
          <a:lstStyle>
            <a:lvl1pPr defTabSz="930602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7" tIns="46568" rIns="93137" bIns="46568" numCol="1" anchor="t" anchorCtr="0" compatLnSpc="1">
            <a:prstTxWarp prst="textNoShape">
              <a:avLst/>
            </a:prstTxWarp>
          </a:bodyPr>
          <a:lstStyle>
            <a:lvl1pPr algn="r" defTabSz="930602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7" tIns="46568" rIns="93137" bIns="465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e-BY" noProof="0" smtClean="0"/>
              <a:t>Click to edit Master text styles</a:t>
            </a:r>
          </a:p>
          <a:p>
            <a:pPr lvl="1"/>
            <a:r>
              <a:rPr lang="be-BY" noProof="0" smtClean="0"/>
              <a:t>Second level</a:t>
            </a:r>
          </a:p>
          <a:p>
            <a:pPr lvl="2"/>
            <a:r>
              <a:rPr lang="be-BY" noProof="0" smtClean="0"/>
              <a:t>Third level</a:t>
            </a:r>
          </a:p>
          <a:p>
            <a:pPr lvl="3"/>
            <a:r>
              <a:rPr lang="be-BY" noProof="0" smtClean="0"/>
              <a:t>Fourth level</a:t>
            </a:r>
          </a:p>
          <a:p>
            <a:pPr lvl="4"/>
            <a:r>
              <a:rPr lang="be-BY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7" tIns="46568" rIns="93137" bIns="46568" numCol="1" anchor="b" anchorCtr="0" compatLnSpc="1">
            <a:prstTxWarp prst="textNoShape">
              <a:avLst/>
            </a:prstTxWarp>
          </a:bodyPr>
          <a:lstStyle>
            <a:lvl1pPr defTabSz="930602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7" tIns="46568" rIns="93137" bIns="4656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/>
            </a:lvl1pPr>
          </a:lstStyle>
          <a:p>
            <a:fld id="{6DC16BE9-2AD8-AD4E-8EBE-A24FFEAE64EE}" type="slidenum">
              <a:rPr lang="be-BY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4511387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10652125"/>
            <a:ext cx="38862000" cy="73501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0" y="19431000"/>
            <a:ext cx="32004000" cy="87630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A02793-55BE-9141-90E7-6AF56E6351B8}" type="slidenum">
              <a:rPr lang="be-BY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559737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5BB837-D827-CB43-A5CC-7FF88EC46610}" type="slidenum">
              <a:rPr lang="be-BY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92713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147000" y="1373188"/>
            <a:ext cx="10287000" cy="29257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0" y="1373188"/>
            <a:ext cx="30708600" cy="29257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5753A5-7A52-FE4A-A873-50CDCD602E05}" type="slidenum">
              <a:rPr lang="be-BY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512706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49D89A-865D-6F49-8390-068F405C8AA9}" type="slidenum">
              <a:rPr lang="be-BY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712447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1563" y="22034500"/>
            <a:ext cx="38862000" cy="68103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1563" y="14533563"/>
            <a:ext cx="38862000" cy="7500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82B445-B21E-5643-97A9-0C6DEE9ECB0E}" type="slidenum">
              <a:rPr lang="be-BY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876838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0" y="8001000"/>
            <a:ext cx="20497800" cy="22629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936200" y="8001000"/>
            <a:ext cx="20497800" cy="22629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E06F68-7B98-C44E-A211-91D9D1BEB5B7}" type="slidenum">
              <a:rPr lang="be-BY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407236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7675563"/>
            <a:ext cx="20200938" cy="31988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0" y="10874375"/>
            <a:ext cx="20200938" cy="19756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225125" y="7675563"/>
            <a:ext cx="20208875" cy="31988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225125" y="10874375"/>
            <a:ext cx="20208875" cy="19756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4DEB66-3865-1B4C-9462-3154BA817CF8}" type="slidenum">
              <a:rPr lang="be-BY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61332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FB5EAD-00F4-7641-B823-8F733FBBD36A}" type="slidenum">
              <a:rPr lang="be-BY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76514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351C99-EC12-A14A-8479-B52CF3725C57}" type="slidenum">
              <a:rPr lang="be-BY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4135564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365250"/>
            <a:ext cx="15041563" cy="5810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5250" y="1365250"/>
            <a:ext cx="25558750" cy="2926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0" y="7175500"/>
            <a:ext cx="15041563" cy="234553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D9AB6-EC46-7847-8586-F42BD8A9D646}" type="slidenum">
              <a:rPr lang="be-BY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831063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1438" y="24003000"/>
            <a:ext cx="27432000" cy="28336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961438" y="3063875"/>
            <a:ext cx="27432000" cy="2057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438" y="26836688"/>
            <a:ext cx="27432000" cy="40243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42333F-AFB1-224A-9A3E-C60A93AA7319}" type="slidenum">
              <a:rPr lang="be-BY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038422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0" y="1373188"/>
            <a:ext cx="41148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457200" tIns="228600" rIns="457200" bIns="2286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e-BY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0" y="8001000"/>
            <a:ext cx="41148000" cy="2262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457200" tIns="228600" rIns="457200" bIns="2286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e-BY"/>
              <a:t>Click to edit Master text styles</a:t>
            </a:r>
          </a:p>
          <a:p>
            <a:pPr lvl="1"/>
            <a:r>
              <a:rPr lang="be-BY"/>
              <a:t>Second level</a:t>
            </a:r>
          </a:p>
          <a:p>
            <a:pPr lvl="2"/>
            <a:r>
              <a:rPr lang="be-BY"/>
              <a:t>Third level</a:t>
            </a:r>
          </a:p>
          <a:p>
            <a:pPr lvl="3"/>
            <a:r>
              <a:rPr lang="be-BY"/>
              <a:t>Fourth level</a:t>
            </a:r>
          </a:p>
          <a:p>
            <a:pPr lvl="4"/>
            <a:r>
              <a:rPr lang="be-BY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0" y="31226125"/>
            <a:ext cx="10668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0" tIns="228600" rIns="457200" bIns="228600" numCol="1" anchor="t" anchorCtr="0" compatLnSpc="1">
            <a:prstTxWarp prst="textNoShape">
              <a:avLst/>
            </a:prstTxWarp>
          </a:bodyPr>
          <a:lstStyle>
            <a:lvl1pPr>
              <a:defRPr sz="70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621000" y="31226125"/>
            <a:ext cx="14478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0" tIns="228600" rIns="457200" bIns="228600" numCol="1" anchor="t" anchorCtr="0" compatLnSpc="1">
            <a:prstTxWarp prst="textNoShape">
              <a:avLst/>
            </a:prstTxWarp>
          </a:bodyPr>
          <a:lstStyle>
            <a:lvl1pPr algn="ctr">
              <a:defRPr sz="70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766000" y="31226125"/>
            <a:ext cx="10668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0" tIns="228600" rIns="457200" bIns="228600" numCol="1" anchor="t" anchorCtr="0" compatLnSpc="1">
            <a:prstTxWarp prst="textNoShape">
              <a:avLst/>
            </a:prstTxWarp>
          </a:bodyPr>
          <a:lstStyle>
            <a:lvl1pPr algn="r">
              <a:defRPr sz="7000"/>
            </a:lvl1pPr>
          </a:lstStyle>
          <a:p>
            <a:fld id="{E4DC0030-0F69-0849-BA5C-825293C5FB29}" type="slidenum">
              <a:rPr lang="be-BY"/>
              <a:pPr/>
              <a:t>‹#›</a:t>
            </a:fld>
            <a:endParaRPr lang="be-B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0" rtl="0" eaLnBrk="0" fontAlgn="base" hangingPunct="0">
        <a:spcBef>
          <a:spcPct val="0"/>
        </a:spcBef>
        <a:spcAft>
          <a:spcPct val="0"/>
        </a:spcAft>
        <a:defRPr sz="220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0" rtl="0" eaLnBrk="0" fontAlgn="base" hangingPunct="0">
        <a:spcBef>
          <a:spcPct val="0"/>
        </a:spcBef>
        <a:spcAft>
          <a:spcPct val="0"/>
        </a:spcAft>
        <a:defRPr sz="220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4572000" rtl="0" eaLnBrk="0" fontAlgn="base" hangingPunct="0">
        <a:spcBef>
          <a:spcPct val="0"/>
        </a:spcBef>
        <a:spcAft>
          <a:spcPct val="0"/>
        </a:spcAft>
        <a:defRPr sz="220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4572000" rtl="0" eaLnBrk="0" fontAlgn="base" hangingPunct="0">
        <a:spcBef>
          <a:spcPct val="0"/>
        </a:spcBef>
        <a:spcAft>
          <a:spcPct val="0"/>
        </a:spcAft>
        <a:defRPr sz="220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4572000" rtl="0" eaLnBrk="0" fontAlgn="base" hangingPunct="0">
        <a:spcBef>
          <a:spcPct val="0"/>
        </a:spcBef>
        <a:spcAft>
          <a:spcPct val="0"/>
        </a:spcAft>
        <a:defRPr sz="220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4572000" rtl="0" fontAlgn="base">
        <a:spcBef>
          <a:spcPct val="0"/>
        </a:spcBef>
        <a:spcAft>
          <a:spcPct val="0"/>
        </a:spcAft>
        <a:defRPr sz="22000">
          <a:solidFill>
            <a:schemeClr val="tx2"/>
          </a:solidFill>
          <a:latin typeface="Arial" charset="0"/>
        </a:defRPr>
      </a:lvl6pPr>
      <a:lvl7pPr marL="914400" algn="ctr" defTabSz="4572000" rtl="0" fontAlgn="base">
        <a:spcBef>
          <a:spcPct val="0"/>
        </a:spcBef>
        <a:spcAft>
          <a:spcPct val="0"/>
        </a:spcAft>
        <a:defRPr sz="22000">
          <a:solidFill>
            <a:schemeClr val="tx2"/>
          </a:solidFill>
          <a:latin typeface="Arial" charset="0"/>
        </a:defRPr>
      </a:lvl7pPr>
      <a:lvl8pPr marL="1371600" algn="ctr" defTabSz="4572000" rtl="0" fontAlgn="base">
        <a:spcBef>
          <a:spcPct val="0"/>
        </a:spcBef>
        <a:spcAft>
          <a:spcPct val="0"/>
        </a:spcAft>
        <a:defRPr sz="22000">
          <a:solidFill>
            <a:schemeClr val="tx2"/>
          </a:solidFill>
          <a:latin typeface="Arial" charset="0"/>
        </a:defRPr>
      </a:lvl8pPr>
      <a:lvl9pPr marL="1828800" algn="ctr" defTabSz="4572000" rtl="0" fontAlgn="base">
        <a:spcBef>
          <a:spcPct val="0"/>
        </a:spcBef>
        <a:spcAft>
          <a:spcPct val="0"/>
        </a:spcAft>
        <a:defRPr sz="22000">
          <a:solidFill>
            <a:schemeClr val="tx2"/>
          </a:solidFill>
          <a:latin typeface="Arial" charset="0"/>
        </a:defRPr>
      </a:lvl9pPr>
    </p:titleStyle>
    <p:bodyStyle>
      <a:lvl1pPr marL="1714500" indent="-1714500" algn="l" defTabSz="4572000" rtl="0" eaLnBrk="0" fontAlgn="base" hangingPunct="0">
        <a:spcBef>
          <a:spcPct val="20000"/>
        </a:spcBef>
        <a:spcAft>
          <a:spcPct val="0"/>
        </a:spcAft>
        <a:buChar char="•"/>
        <a:defRPr sz="160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3714750" indent="-1428750" algn="l" defTabSz="4572000" rtl="0" eaLnBrk="0" fontAlgn="base" hangingPunct="0">
        <a:spcBef>
          <a:spcPct val="20000"/>
        </a:spcBef>
        <a:spcAft>
          <a:spcPct val="0"/>
        </a:spcAft>
        <a:buChar char="–"/>
        <a:defRPr sz="140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5715000" indent="-1143000" algn="l" defTabSz="4572000" rtl="0" eaLnBrk="0" fontAlgn="base" hangingPunct="0">
        <a:spcBef>
          <a:spcPct val="20000"/>
        </a:spcBef>
        <a:spcAft>
          <a:spcPct val="0"/>
        </a:spcAft>
        <a:buChar char="•"/>
        <a:defRPr sz="120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8001000" indent="-1143000" algn="l" defTabSz="4572000" rtl="0" eaLnBrk="0" fontAlgn="base" hangingPunct="0">
        <a:spcBef>
          <a:spcPct val="20000"/>
        </a:spcBef>
        <a:spcAft>
          <a:spcPct val="0"/>
        </a:spcAft>
        <a:buChar char="–"/>
        <a:defRPr sz="100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10287000" indent="-1143000" algn="l" defTabSz="4572000" rtl="0" eaLnBrk="0" fontAlgn="base" hangingPunct="0">
        <a:spcBef>
          <a:spcPct val="20000"/>
        </a:spcBef>
        <a:spcAft>
          <a:spcPct val="0"/>
        </a:spcAft>
        <a:buChar char="»"/>
        <a:defRPr sz="100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10744200" indent="-1143000" algn="l" defTabSz="4572000" rtl="0" fontAlgn="base">
        <a:spcBef>
          <a:spcPct val="20000"/>
        </a:spcBef>
        <a:spcAft>
          <a:spcPct val="0"/>
        </a:spcAft>
        <a:buChar char="»"/>
        <a:defRPr sz="10000">
          <a:solidFill>
            <a:schemeClr val="tx1"/>
          </a:solidFill>
          <a:latin typeface="+mn-lt"/>
        </a:defRPr>
      </a:lvl6pPr>
      <a:lvl7pPr marL="11201400" indent="-1143000" algn="l" defTabSz="4572000" rtl="0" fontAlgn="base">
        <a:spcBef>
          <a:spcPct val="20000"/>
        </a:spcBef>
        <a:spcAft>
          <a:spcPct val="0"/>
        </a:spcAft>
        <a:buChar char="»"/>
        <a:defRPr sz="10000">
          <a:solidFill>
            <a:schemeClr val="tx1"/>
          </a:solidFill>
          <a:latin typeface="+mn-lt"/>
        </a:defRPr>
      </a:lvl7pPr>
      <a:lvl8pPr marL="11658600" indent="-1143000" algn="l" defTabSz="4572000" rtl="0" fontAlgn="base">
        <a:spcBef>
          <a:spcPct val="20000"/>
        </a:spcBef>
        <a:spcAft>
          <a:spcPct val="0"/>
        </a:spcAft>
        <a:buChar char="»"/>
        <a:defRPr sz="10000">
          <a:solidFill>
            <a:schemeClr val="tx1"/>
          </a:solidFill>
          <a:latin typeface="+mn-lt"/>
        </a:defRPr>
      </a:lvl8pPr>
      <a:lvl9pPr marL="12115800" indent="-1143000" algn="l" defTabSz="4572000" rtl="0" fontAlgn="base">
        <a:spcBef>
          <a:spcPct val="20000"/>
        </a:spcBef>
        <a:spcAft>
          <a:spcPct val="0"/>
        </a:spcAft>
        <a:buChar char="»"/>
        <a:defRPr sz="10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image" Target="../media/image2.png"/><Relationship Id="rId7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10" Type="http://schemas.openxmlformats.org/officeDocument/2006/relationships/chart" Target="../charts/chart6.xml"/><Relationship Id="rId4" Type="http://schemas.openxmlformats.org/officeDocument/2006/relationships/image" Target="../media/image3.jpeg"/><Relationship Id="rId9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31"/>
          <p:cNvSpPr>
            <a:spLocks noChangeArrowheads="1"/>
          </p:cNvSpPr>
          <p:nvPr/>
        </p:nvSpPr>
        <p:spPr bwMode="auto">
          <a:xfrm>
            <a:off x="914400" y="7467600"/>
            <a:ext cx="13563600" cy="762000"/>
          </a:xfrm>
          <a:prstGeom prst="rect">
            <a:avLst/>
          </a:prstGeom>
          <a:solidFill>
            <a:srgbClr val="540115"/>
          </a:solidFill>
          <a:ln w="9525">
            <a:solidFill>
              <a:srgbClr val="540115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000" dirty="0" smtClean="0">
                <a:solidFill>
                  <a:schemeClr val="bg1"/>
                </a:solidFill>
              </a:rPr>
              <a:t>Purpose</a:t>
            </a:r>
            <a:endParaRPr lang="en-US" altLang="en-US" sz="5000" dirty="0">
              <a:solidFill>
                <a:schemeClr val="bg1"/>
              </a:solidFill>
            </a:endParaRPr>
          </a:p>
        </p:txBody>
      </p: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917575" y="8229600"/>
            <a:ext cx="13563600" cy="7509748"/>
          </a:xfrm>
          <a:prstGeom prst="rect">
            <a:avLst/>
          </a:prstGeom>
          <a:solidFill>
            <a:schemeClr val="bg1"/>
          </a:solidFill>
          <a:ln w="9525">
            <a:solidFill>
              <a:srgbClr val="540115"/>
            </a:solidFill>
            <a:miter lim="800000"/>
            <a:headEnd/>
            <a:tailEnd/>
          </a:ln>
          <a:effectLst/>
          <a:extLst/>
        </p:spPr>
        <p:txBody>
          <a:bodyPr lIns="274320" tIns="274320" rIns="274320" bIns="274320" anchor="ctr">
            <a:spAutoFit/>
          </a:bodyPr>
          <a:lstStyle>
            <a:lvl1pPr defTabSz="4389438"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latin typeface="+mj-lt"/>
              </a:rPr>
              <a:t>Fostering undergraduate research is a key component of university educational programs in Communication Science &amp; Disorders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+mj-lt"/>
              </a:rPr>
              <a:t>Involvement in research helps students connect practice and research (Healey &amp; Jenkins, 2009)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+mj-lt"/>
              </a:rPr>
              <a:t>Promotes confidence, positive working relationships with faculty, and critical thinking (Hunter et al., 2010)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en-US" altLang="en-US" sz="1000" dirty="0" smtClean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latin typeface="+mj-lt"/>
              </a:rPr>
              <a:t>Preparing undergraduates to support and engage in high-quality research practices is of increasing importance: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+mj-lt"/>
              </a:rPr>
              <a:t>Need for all involved in research to adhere to strict protocols, efficient administration of assessments and intervention and communicate clearly to obtain valid and reliable results (</a:t>
            </a:r>
            <a:r>
              <a:rPr lang="en-US" altLang="en-US" sz="2400" dirty="0" err="1" smtClean="0">
                <a:latin typeface="+mj-lt"/>
              </a:rPr>
              <a:t>Shadish</a:t>
            </a:r>
            <a:r>
              <a:rPr lang="en-US" altLang="en-US" sz="2400" dirty="0" smtClean="0">
                <a:latin typeface="+mj-lt"/>
              </a:rPr>
              <a:t>, Cook, &amp; Campbell, 2002)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+mj-lt"/>
              </a:rPr>
              <a:t>Cognitive apprenticeship model proposed by </a:t>
            </a:r>
            <a:r>
              <a:rPr lang="en-US" altLang="en-US" sz="2400" dirty="0" err="1" smtClean="0">
                <a:latin typeface="+mj-lt"/>
              </a:rPr>
              <a:t>Hagstrom</a:t>
            </a:r>
            <a:r>
              <a:rPr lang="en-US" altLang="en-US" sz="2400" dirty="0" smtClean="0">
                <a:latin typeface="+mj-lt"/>
              </a:rPr>
              <a:t>, Baker, and </a:t>
            </a:r>
            <a:r>
              <a:rPr lang="en-US" altLang="en-US" sz="2400" dirty="0" err="1" smtClean="0">
                <a:latin typeface="+mj-lt"/>
              </a:rPr>
              <a:t>Agan</a:t>
            </a:r>
            <a:r>
              <a:rPr lang="en-US" altLang="en-US" sz="2400" dirty="0" smtClean="0">
                <a:latin typeface="+mj-lt"/>
              </a:rPr>
              <a:t> (2009) to train research assistants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+mj-lt"/>
              </a:rPr>
              <a:t>Engage undergraduate in relevant coursework and training prior to their participation in faculty research projects (Coston &amp; Myers-Jennings, 2014)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en-US" altLang="en-US" sz="1000" dirty="0" smtClean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latin typeface="+mj-lt"/>
              </a:rPr>
              <a:t>There is a need to explore training strategies to prepare undergraduate students in CSD to engage in mutually-beneficial research partnerships</a:t>
            </a:r>
          </a:p>
        </p:txBody>
      </p:sp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904875" y="16508054"/>
            <a:ext cx="13573125" cy="4154984"/>
          </a:xfrm>
          <a:prstGeom prst="rect">
            <a:avLst/>
          </a:prstGeom>
          <a:solidFill>
            <a:schemeClr val="bg1"/>
          </a:solidFill>
          <a:ln w="9525">
            <a:solidFill>
              <a:srgbClr val="540115"/>
            </a:solidFill>
            <a:miter lim="800000"/>
            <a:headEnd/>
            <a:tailEnd/>
          </a:ln>
          <a:effectLst/>
          <a:extLst/>
        </p:spPr>
        <p:txBody>
          <a:bodyPr wrap="square" lIns="274320" tIns="274320" rIns="274320" bIns="274320" anchor="ctr">
            <a:spAutoFit/>
          </a:bodyPr>
          <a:lstStyle>
            <a:lvl1pPr defTabSz="4389438"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lvl="0" indent="-514350">
              <a:spcAft>
                <a:spcPts val="600"/>
              </a:spcAft>
              <a:buAutoNum type="arabicPeriod"/>
            </a:pPr>
            <a:r>
              <a:rPr lang="en-US" sz="2800" dirty="0" smtClean="0">
                <a:latin typeface="+mj-lt"/>
              </a:rPr>
              <a:t>Is supplemental small-group training effective in increasing research assistants’ group efficiency of intervention administration for a federally-funded grant?</a:t>
            </a:r>
          </a:p>
          <a:p>
            <a:pPr marL="514350" lvl="0" indent="-514350">
              <a:spcAft>
                <a:spcPts val="600"/>
              </a:spcAft>
              <a:buAutoNum type="arabicPeriod"/>
            </a:pPr>
            <a:endParaRPr lang="en-US" sz="2800" dirty="0" smtClean="0">
              <a:latin typeface="+mj-lt"/>
            </a:endParaRPr>
          </a:p>
          <a:p>
            <a:pPr marL="514350" lvl="0" indent="-514350">
              <a:buAutoNum type="arabicPeriod"/>
            </a:pPr>
            <a:r>
              <a:rPr lang="en-US" altLang="en-US" sz="2800" dirty="0" smtClean="0">
                <a:latin typeface="+mj-lt"/>
              </a:rPr>
              <a:t>Is supplemental small group effective in increasing individual research assistants’ efficiency of intervention administration for a federally-funded grant?</a:t>
            </a:r>
          </a:p>
          <a:p>
            <a:pPr marL="514350" lvl="0" indent="-514350">
              <a:buAutoNum type="arabicPeriod"/>
            </a:pPr>
            <a:endParaRPr lang="en-US" altLang="en-US" sz="2800" dirty="0" smtClean="0">
              <a:latin typeface="+mj-lt"/>
            </a:endParaRPr>
          </a:p>
          <a:p>
            <a:pPr marL="514350" indent="-514350">
              <a:buFontTx/>
              <a:buAutoNum type="arabicPeriod"/>
            </a:pPr>
            <a:r>
              <a:rPr lang="en-US" sz="2800" dirty="0">
                <a:latin typeface="+mj-lt"/>
              </a:rPr>
              <a:t>Do research assistants report improved understanding of the research process after completion of the supplemental training</a:t>
            </a:r>
            <a:r>
              <a:rPr lang="en-US" sz="2800" dirty="0" smtClean="0">
                <a:latin typeface="+mj-lt"/>
              </a:rPr>
              <a:t>?</a:t>
            </a:r>
            <a:endParaRPr lang="en-US" sz="2800" dirty="0">
              <a:latin typeface="+mj-lt"/>
            </a:endParaRPr>
          </a:p>
        </p:txBody>
      </p:sp>
      <p:sp>
        <p:nvSpPr>
          <p:cNvPr id="11" name="Rectangle 231"/>
          <p:cNvSpPr>
            <a:spLocks noChangeArrowheads="1"/>
          </p:cNvSpPr>
          <p:nvPr/>
        </p:nvSpPr>
        <p:spPr bwMode="auto">
          <a:xfrm>
            <a:off x="914400" y="20672691"/>
            <a:ext cx="13566775" cy="762000"/>
          </a:xfrm>
          <a:prstGeom prst="rect">
            <a:avLst/>
          </a:prstGeom>
          <a:solidFill>
            <a:srgbClr val="540115"/>
          </a:solidFill>
          <a:ln w="9525">
            <a:solidFill>
              <a:srgbClr val="540115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000" dirty="0" smtClean="0">
                <a:solidFill>
                  <a:schemeClr val="bg1"/>
                </a:solidFill>
              </a:rPr>
              <a:t>Methods</a:t>
            </a:r>
            <a:endParaRPr lang="en-US" altLang="en-US" sz="5000" dirty="0">
              <a:solidFill>
                <a:schemeClr val="bg1"/>
              </a:solidFill>
            </a:endParaRP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914400" y="21419451"/>
            <a:ext cx="13563600" cy="11326178"/>
          </a:xfrm>
          <a:prstGeom prst="rect">
            <a:avLst/>
          </a:prstGeom>
          <a:solidFill>
            <a:schemeClr val="bg1"/>
          </a:solidFill>
          <a:ln w="9525">
            <a:solidFill>
              <a:srgbClr val="540115"/>
            </a:solidFill>
            <a:miter lim="800000"/>
            <a:headEnd/>
            <a:tailEnd/>
          </a:ln>
          <a:effectLst/>
          <a:extLst/>
        </p:spPr>
        <p:txBody>
          <a:bodyPr lIns="274320" tIns="274320" rIns="274320" bIns="274320" anchor="ctr">
            <a:spAutoFit/>
          </a:bodyPr>
          <a:lstStyle>
            <a:lvl1pPr defTabSz="4389438"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 dirty="0" smtClean="0"/>
              <a:t>Research Design</a:t>
            </a:r>
            <a:r>
              <a:rPr lang="en-US" sz="2800" dirty="0" smtClean="0"/>
              <a:t>: Three-group multiple baseline design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smtClean="0"/>
              <a:t>Participants</a:t>
            </a:r>
            <a:r>
              <a:rPr lang="en-US" sz="2800" b="1" dirty="0"/>
              <a:t>: </a:t>
            </a:r>
            <a:r>
              <a:rPr lang="en-US" sz="2800" b="1" dirty="0" smtClean="0"/>
              <a:t> </a:t>
            </a:r>
            <a:r>
              <a:rPr lang="en-US" sz="2800" dirty="0" smtClean="0"/>
              <a:t>38 students</a:t>
            </a:r>
          </a:p>
          <a:p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Ranged </a:t>
            </a:r>
            <a:r>
              <a:rPr lang="en-US" sz="2400" dirty="0"/>
              <a:t>from first-year undergraduates to second-year masters level students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dirty="0"/>
              <a:t>80% were majoring in Communication Science &amp; Disorders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dirty="0" smtClean="0"/>
              <a:t>&lt;50% were </a:t>
            </a:r>
            <a:r>
              <a:rPr lang="en-US" sz="2400" dirty="0"/>
              <a:t>financially compensated for their work on the grant 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dirty="0" smtClean="0"/>
              <a:t>Working at three schools to administer interventions to kindergarten and first-grade ELLs</a:t>
            </a:r>
          </a:p>
          <a:p>
            <a:pPr marL="342900" lvl="0" indent="-342900">
              <a:buFont typeface="Arial"/>
              <a:buChar char="•"/>
            </a:pPr>
            <a:endParaRPr lang="en-US" sz="2400" dirty="0"/>
          </a:p>
          <a:p>
            <a:pPr lvl="0"/>
            <a:r>
              <a:rPr lang="en-US" sz="2800" b="1" dirty="0" smtClean="0"/>
              <a:t>Intervention</a:t>
            </a:r>
            <a:r>
              <a:rPr lang="en-US" sz="2800" dirty="0" smtClean="0"/>
              <a:t>: </a:t>
            </a:r>
          </a:p>
          <a:p>
            <a:pPr lvl="0"/>
            <a:endParaRPr lang="en-US" sz="2800" b="1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Small-group (3-4 student) training with the first author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Group trainings clustered by school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Training content included: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Importance of efficiency when working on a grant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Importance of the grant intervention in supporting </a:t>
            </a:r>
            <a:r>
              <a:rPr lang="en-US" sz="2400" dirty="0" err="1" smtClean="0"/>
              <a:t>ELLs’</a:t>
            </a:r>
            <a:r>
              <a:rPr lang="en-US" sz="2400" dirty="0" smtClean="0"/>
              <a:t> education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Acknowledgement that training can boost research assistants’ skills to administer the intervention effectively and efficiently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Background information related to the content of the intervention being delivered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Adult learning strategies employed: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Encouragement for trainees to draw on past experiences, identifying problems and potential solutions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Opportunities for each trainee to problem-solve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Guided opportunities for trainees to generate information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Adequate </a:t>
            </a:r>
            <a:r>
              <a:rPr lang="en-US" sz="2400" dirty="0"/>
              <a:t>wait time </a:t>
            </a:r>
            <a:r>
              <a:rPr lang="en-US" sz="2400" dirty="0" smtClean="0"/>
              <a:t>(30</a:t>
            </a:r>
            <a:r>
              <a:rPr lang="en-US" sz="2400" dirty="0"/>
              <a:t>+ seconds) </a:t>
            </a:r>
            <a:r>
              <a:rPr lang="en-US" sz="2400" dirty="0" smtClean="0"/>
              <a:t>for trainees during discussion</a:t>
            </a:r>
          </a:p>
          <a:p>
            <a:pPr eaLnBrk="1" hangingPunct="1"/>
            <a:endParaRPr lang="en-US" altLang="en-US" sz="2800" b="1" dirty="0">
              <a:latin typeface="Cambria" panose="02040503050406030204" pitchFamily="18" charset="0"/>
            </a:endParaRPr>
          </a:p>
        </p:txBody>
      </p:sp>
      <p:sp>
        <p:nvSpPr>
          <p:cNvPr id="14" name="Rectangle 231"/>
          <p:cNvSpPr>
            <a:spLocks noChangeArrowheads="1"/>
          </p:cNvSpPr>
          <p:nvPr/>
        </p:nvSpPr>
        <p:spPr bwMode="auto">
          <a:xfrm>
            <a:off x="15163800" y="7467600"/>
            <a:ext cx="15163800" cy="762000"/>
          </a:xfrm>
          <a:prstGeom prst="rect">
            <a:avLst/>
          </a:prstGeom>
          <a:solidFill>
            <a:srgbClr val="540115"/>
          </a:solidFill>
          <a:ln w="9525">
            <a:solidFill>
              <a:srgbClr val="540115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000" dirty="0" smtClean="0">
                <a:solidFill>
                  <a:schemeClr val="bg1"/>
                </a:solidFill>
              </a:rPr>
              <a:t>Results</a:t>
            </a:r>
            <a:endParaRPr lang="en-US" altLang="en-US" sz="5000" dirty="0">
              <a:solidFill>
                <a:schemeClr val="bg1"/>
              </a:solidFill>
            </a:endParaRPr>
          </a:p>
        </p:txBody>
      </p:sp>
      <p:sp>
        <p:nvSpPr>
          <p:cNvPr id="15" name="Rectangle 231"/>
          <p:cNvSpPr>
            <a:spLocks noChangeArrowheads="1"/>
          </p:cNvSpPr>
          <p:nvPr/>
        </p:nvSpPr>
        <p:spPr bwMode="auto">
          <a:xfrm>
            <a:off x="31013400" y="7467600"/>
            <a:ext cx="13563600" cy="762000"/>
          </a:xfrm>
          <a:prstGeom prst="rect">
            <a:avLst/>
          </a:prstGeom>
          <a:solidFill>
            <a:srgbClr val="540115"/>
          </a:solidFill>
          <a:ln w="9525">
            <a:solidFill>
              <a:srgbClr val="540115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000" dirty="0" smtClean="0">
                <a:solidFill>
                  <a:schemeClr val="bg1"/>
                </a:solidFill>
              </a:rPr>
              <a:t>Key Findings</a:t>
            </a:r>
            <a:endParaRPr lang="en-US" altLang="en-US" sz="5000" dirty="0">
              <a:solidFill>
                <a:schemeClr val="bg1"/>
              </a:solidFill>
            </a:endParaRPr>
          </a:p>
        </p:txBody>
      </p:sp>
      <p:sp>
        <p:nvSpPr>
          <p:cNvPr id="16" name="Rectangle 231"/>
          <p:cNvSpPr>
            <a:spLocks noChangeArrowheads="1"/>
          </p:cNvSpPr>
          <p:nvPr/>
        </p:nvSpPr>
        <p:spPr bwMode="auto">
          <a:xfrm>
            <a:off x="31013400" y="11963400"/>
            <a:ext cx="13573125" cy="762000"/>
          </a:xfrm>
          <a:prstGeom prst="rect">
            <a:avLst/>
          </a:prstGeom>
          <a:solidFill>
            <a:srgbClr val="540115"/>
          </a:solidFill>
          <a:ln w="9525">
            <a:solidFill>
              <a:srgbClr val="540115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000" dirty="0" smtClean="0">
                <a:solidFill>
                  <a:schemeClr val="bg1"/>
                </a:solidFill>
              </a:rPr>
              <a:t>Implications</a:t>
            </a:r>
            <a:endParaRPr lang="en-US" altLang="en-US" sz="5000" dirty="0">
              <a:solidFill>
                <a:schemeClr val="bg1"/>
              </a:solidFill>
            </a:endParaRPr>
          </a:p>
        </p:txBody>
      </p:sp>
      <p:sp>
        <p:nvSpPr>
          <p:cNvPr id="17" name="Rectangle 231"/>
          <p:cNvSpPr>
            <a:spLocks noChangeArrowheads="1"/>
          </p:cNvSpPr>
          <p:nvPr/>
        </p:nvSpPr>
        <p:spPr bwMode="auto">
          <a:xfrm>
            <a:off x="31013400" y="19354800"/>
            <a:ext cx="13573125" cy="762000"/>
          </a:xfrm>
          <a:prstGeom prst="rect">
            <a:avLst/>
          </a:prstGeom>
          <a:solidFill>
            <a:srgbClr val="540115"/>
          </a:solidFill>
          <a:ln w="9525">
            <a:solidFill>
              <a:srgbClr val="540115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000" dirty="0" smtClean="0">
                <a:solidFill>
                  <a:schemeClr val="bg1"/>
                </a:solidFill>
              </a:rPr>
              <a:t>Future Directions</a:t>
            </a:r>
            <a:endParaRPr lang="en-US" altLang="en-US" sz="5000" dirty="0">
              <a:solidFill>
                <a:schemeClr val="bg1"/>
              </a:solidFill>
            </a:endParaRPr>
          </a:p>
        </p:txBody>
      </p:sp>
      <p:sp>
        <p:nvSpPr>
          <p:cNvPr id="18" name="Rectangle 231"/>
          <p:cNvSpPr>
            <a:spLocks noChangeArrowheads="1"/>
          </p:cNvSpPr>
          <p:nvPr/>
        </p:nvSpPr>
        <p:spPr bwMode="auto">
          <a:xfrm>
            <a:off x="31013400" y="25374600"/>
            <a:ext cx="13573125" cy="762000"/>
          </a:xfrm>
          <a:prstGeom prst="rect">
            <a:avLst/>
          </a:prstGeom>
          <a:solidFill>
            <a:srgbClr val="540115"/>
          </a:solidFill>
          <a:ln w="9525">
            <a:solidFill>
              <a:srgbClr val="540115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000" dirty="0" smtClean="0">
                <a:solidFill>
                  <a:schemeClr val="bg1"/>
                </a:solidFill>
              </a:rPr>
              <a:t>References</a:t>
            </a:r>
            <a:endParaRPr lang="en-US" altLang="en-US" sz="5000" dirty="0">
              <a:solidFill>
                <a:schemeClr val="bg1"/>
              </a:solidFill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31013400" y="8260378"/>
            <a:ext cx="13563600" cy="3724096"/>
          </a:xfrm>
          <a:prstGeom prst="rect">
            <a:avLst/>
          </a:prstGeom>
          <a:solidFill>
            <a:schemeClr val="bg1"/>
          </a:solidFill>
          <a:ln w="9525">
            <a:solidFill>
              <a:srgbClr val="540115"/>
            </a:solidFill>
            <a:miter lim="800000"/>
            <a:headEnd/>
            <a:tailEnd/>
          </a:ln>
          <a:effectLst/>
          <a:extLst/>
        </p:spPr>
        <p:txBody>
          <a:bodyPr lIns="274320" tIns="274320" rIns="274320" bIns="274320" anchor="ctr">
            <a:spAutoFit/>
          </a:bodyPr>
          <a:lstStyle>
            <a:lvl1pPr defTabSz="4389438"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514350" eaLnBrk="1" hangingPunct="1">
              <a:buFontTx/>
              <a:buAutoNum type="arabicPeriod"/>
            </a:pPr>
            <a:r>
              <a:rPr lang="en-US" altLang="en-US" sz="2800" dirty="0" smtClean="0"/>
              <a:t>Supplemental small-group training initially improved research assistants’ efficiency and consistency in intervention administration.</a:t>
            </a:r>
          </a:p>
          <a:p>
            <a:pPr marL="514350" indent="-514350" eaLnBrk="1" hangingPunct="1">
              <a:buFontTx/>
              <a:buAutoNum type="arabicPeriod"/>
            </a:pPr>
            <a:endParaRPr lang="en-US" altLang="en-US" sz="2800" dirty="0" smtClean="0"/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sz="2800" dirty="0" smtClean="0"/>
              <a:t>The effect of the intervention did not consistently sustain over time.  </a:t>
            </a:r>
          </a:p>
          <a:p>
            <a:pPr marL="514350" indent="-514350" eaLnBrk="1" hangingPunct="1">
              <a:buFontTx/>
              <a:buAutoNum type="arabicPeriod"/>
            </a:pPr>
            <a:endParaRPr lang="en-US" altLang="en-US" sz="2800" dirty="0"/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sz="2800" dirty="0" smtClean="0"/>
              <a:t>Groups including key grant personnel demonstrated noticeably-greater efficiency than groups including only research assistants. </a:t>
            </a:r>
          </a:p>
          <a:p>
            <a:pPr eaLnBrk="1" hangingPunct="1"/>
            <a:endParaRPr lang="en-US" altLang="en-US" sz="1000" dirty="0"/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31013400" y="12725400"/>
            <a:ext cx="13573125" cy="6586418"/>
          </a:xfrm>
          <a:prstGeom prst="rect">
            <a:avLst/>
          </a:prstGeom>
          <a:solidFill>
            <a:schemeClr val="bg1"/>
          </a:solidFill>
          <a:ln w="9525">
            <a:solidFill>
              <a:srgbClr val="540115"/>
            </a:solidFill>
            <a:miter lim="800000"/>
            <a:headEnd/>
            <a:tailEnd/>
          </a:ln>
          <a:effectLst/>
          <a:extLst/>
        </p:spPr>
        <p:txBody>
          <a:bodyPr wrap="square" lIns="274320" tIns="274320" rIns="274320" bIns="274320" anchor="ctr">
            <a:spAutoFit/>
          </a:bodyPr>
          <a:lstStyle>
            <a:lvl1pPr defTabSz="4389438"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latin typeface="+mj-lt"/>
              </a:rPr>
              <a:t>It is important to address fidelity of implementation, particularly when working with undergraduate research assistants. 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en-US" altLang="en-US" sz="2800" dirty="0" smtClean="0">
              <a:latin typeface="+mj-lt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latin typeface="+mj-lt"/>
              </a:rPr>
              <a:t>Research assistants appear to benefit from individualized training with adult learning strategies incorporated.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en-US" altLang="en-US" sz="2800" dirty="0" smtClean="0">
              <a:latin typeface="+mj-lt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latin typeface="+mj-lt"/>
              </a:rPr>
              <a:t>Additional attention to providing background information about research projects to implementers is warranted. 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en-US" altLang="en-US" sz="2800" dirty="0" smtClean="0">
              <a:latin typeface="+mj-lt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latin typeface="+mj-lt"/>
              </a:rPr>
              <a:t>Research assistant motivation and interest in the project may be related to productivity on research (based on anecdotal evidence from students).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en-US" altLang="en-US" sz="2800" dirty="0">
              <a:latin typeface="+mj-lt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latin typeface="+mj-lt"/>
              </a:rPr>
              <a:t>Undergraduate students require basic training, which may need to be intensive and strategically-designed, when working on research projects. </a:t>
            </a:r>
            <a:endParaRPr lang="en-US" altLang="en-US" sz="2800" dirty="0">
              <a:latin typeface="+mj-lt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31013400" y="20116800"/>
            <a:ext cx="13573125" cy="5293757"/>
          </a:xfrm>
          <a:prstGeom prst="rect">
            <a:avLst/>
          </a:prstGeom>
          <a:solidFill>
            <a:schemeClr val="bg1"/>
          </a:solidFill>
          <a:ln w="9525">
            <a:solidFill>
              <a:srgbClr val="540115"/>
            </a:solidFill>
            <a:miter lim="800000"/>
            <a:headEnd/>
            <a:tailEnd/>
          </a:ln>
          <a:effectLst/>
          <a:extLst/>
        </p:spPr>
        <p:txBody>
          <a:bodyPr wrap="square" lIns="274320" tIns="274320" rIns="274320" bIns="274320" anchor="ctr">
            <a:spAutoFit/>
          </a:bodyPr>
          <a:lstStyle>
            <a:lvl1pPr defTabSz="4389438"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514350"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800" dirty="0" smtClean="0">
                <a:latin typeface="+mj-lt"/>
              </a:rPr>
              <a:t>Explore use of more regular training intervals to maximize research assistant learning and performance.</a:t>
            </a:r>
          </a:p>
          <a:p>
            <a:pPr marL="514350" indent="-514350" eaLnBrk="1" hangingPunct="1">
              <a:spcBef>
                <a:spcPct val="0"/>
              </a:spcBef>
              <a:buFontTx/>
              <a:buAutoNum type="arabicPeriod"/>
            </a:pPr>
            <a:endParaRPr lang="en-US" altLang="en-US" sz="2800" dirty="0" smtClean="0">
              <a:latin typeface="+mj-lt"/>
            </a:endParaRPr>
          </a:p>
          <a:p>
            <a:pPr marL="514350" indent="-514350"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800" dirty="0" smtClean="0">
                <a:latin typeface="+mj-lt"/>
              </a:rPr>
              <a:t>Identify factors influencing undergraduate students’ readiness to participate in supporting research. </a:t>
            </a: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latin typeface="+mj-lt"/>
              </a:rPr>
              <a:t>Consider incorporating additional standard preparation in students’ academic curriculums</a:t>
            </a:r>
          </a:p>
          <a:p>
            <a:pPr marL="514350" indent="-514350" eaLnBrk="1" hangingPunct="1">
              <a:spcBef>
                <a:spcPct val="0"/>
              </a:spcBef>
              <a:buFontTx/>
              <a:buAutoNum type="arabicPeriod"/>
            </a:pPr>
            <a:endParaRPr lang="en-US" altLang="en-US" sz="2800" dirty="0" smtClean="0">
              <a:latin typeface="+mj-lt"/>
            </a:endParaRPr>
          </a:p>
          <a:p>
            <a:pPr marL="514350" indent="-514350"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800" dirty="0" smtClean="0">
                <a:latin typeface="+mj-lt"/>
              </a:rPr>
              <a:t>Examine influence of similarly-structured trainings on research assistants’ performance on additional research tasks, including assessment administration and scoring. </a:t>
            </a:r>
            <a:endParaRPr lang="en-US" altLang="en-US" sz="2800" dirty="0">
              <a:latin typeface="+mj-lt"/>
            </a:endParaRP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31013400" y="26146125"/>
            <a:ext cx="13573125" cy="6463308"/>
          </a:xfrm>
          <a:prstGeom prst="rect">
            <a:avLst/>
          </a:prstGeom>
          <a:solidFill>
            <a:schemeClr val="bg1"/>
          </a:solidFill>
          <a:ln w="9525">
            <a:solidFill>
              <a:srgbClr val="540115"/>
            </a:solidFill>
            <a:miter lim="800000"/>
            <a:headEnd/>
            <a:tailEnd/>
          </a:ln>
          <a:effectLst/>
          <a:extLst/>
        </p:spPr>
        <p:txBody>
          <a:bodyPr wrap="square" lIns="274320" tIns="274320" rIns="274320" bIns="274320" anchor="ctr">
            <a:spAutoFit/>
          </a:bodyPr>
          <a:lstStyle>
            <a:lvl1pPr defTabSz="4389438"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 err="1"/>
              <a:t>Coston</a:t>
            </a:r>
            <a:r>
              <a:rPr lang="en-US" sz="2400" dirty="0"/>
              <a:t>, J. H., &amp; Myers-Jennings, C. (2014). Engaging undergraduate students in child language research. </a:t>
            </a:r>
            <a:r>
              <a:rPr lang="en-US" sz="2400" i="1" dirty="0"/>
              <a:t>SIG 10 Perspectives on Issues in Higher Education</a:t>
            </a:r>
            <a:r>
              <a:rPr lang="en-US" sz="2400" dirty="0"/>
              <a:t>, </a:t>
            </a:r>
            <a:r>
              <a:rPr lang="en-US" sz="2400" i="1" dirty="0"/>
              <a:t>17</a:t>
            </a:r>
            <a:r>
              <a:rPr lang="en-US" sz="2400" dirty="0"/>
              <a:t>, 4-16. </a:t>
            </a:r>
            <a:r>
              <a:rPr lang="en-US" sz="2400" dirty="0" err="1"/>
              <a:t>doi</a:t>
            </a:r>
            <a:r>
              <a:rPr lang="en-US" sz="2400" dirty="0"/>
              <a:t>: </a:t>
            </a:r>
            <a:r>
              <a:rPr lang="en-US" sz="2400" dirty="0" smtClean="0"/>
              <a:t>10.1044/aihe17.1.4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Hagstrom</a:t>
            </a:r>
            <a:r>
              <a:rPr lang="en-US" sz="2400" dirty="0"/>
              <a:t>, F., Baker, K. F., &amp; </a:t>
            </a:r>
            <a:r>
              <a:rPr lang="en-US" sz="2400" dirty="0" err="1"/>
              <a:t>Agan</a:t>
            </a:r>
            <a:r>
              <a:rPr lang="en-US" sz="2400" dirty="0"/>
              <a:t>,  J. P. (2009). Undergraduate research: A cognitive apprenticeship model. </a:t>
            </a:r>
            <a:r>
              <a:rPr lang="en-US" sz="2400" i="1" dirty="0"/>
              <a:t>SIG 10 Perspectives on Issues in Higher Education, 12</a:t>
            </a:r>
            <a:r>
              <a:rPr lang="en-US" sz="2400" dirty="0"/>
              <a:t>, 45-52. </a:t>
            </a:r>
            <a:r>
              <a:rPr lang="en-US" sz="2400" dirty="0" err="1"/>
              <a:t>doi</a:t>
            </a:r>
            <a:r>
              <a:rPr lang="en-US" sz="2400" dirty="0"/>
              <a:t>: </a:t>
            </a:r>
            <a:r>
              <a:rPr lang="en-US" sz="2400" dirty="0" smtClean="0"/>
              <a:t>10.1044/ihe12.2.45</a:t>
            </a:r>
          </a:p>
          <a:p>
            <a:endParaRPr lang="en-US" sz="2400" dirty="0" smtClean="0"/>
          </a:p>
          <a:p>
            <a:r>
              <a:rPr lang="en-US" sz="2400" dirty="0"/>
              <a:t>Healey, M., &amp; Jenkins, A. (2009). </a:t>
            </a:r>
            <a:r>
              <a:rPr lang="en-US" sz="2400" i="1" dirty="0"/>
              <a:t>Developing undergraduate research and inquiry</a:t>
            </a:r>
            <a:r>
              <a:rPr lang="en-US" sz="2400" dirty="0"/>
              <a:t>. York: Higher Education Academy.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Hunter, A-B., </a:t>
            </a:r>
            <a:r>
              <a:rPr lang="en-US" sz="2400" dirty="0" err="1"/>
              <a:t>Laursen</a:t>
            </a:r>
            <a:r>
              <a:rPr lang="en-US" sz="2400" dirty="0"/>
              <a:t>, S. L., Seymour, E., </a:t>
            </a:r>
            <a:r>
              <a:rPr lang="en-US" sz="2400" dirty="0" err="1"/>
              <a:t>Thiry</a:t>
            </a:r>
            <a:r>
              <a:rPr lang="en-US" sz="2400" dirty="0"/>
              <a:t>, F. &amp; Melton, G. (2010). </a:t>
            </a:r>
            <a:r>
              <a:rPr lang="en-US" sz="2400" i="1" dirty="0"/>
              <a:t>Summer scientists: </a:t>
            </a:r>
            <a:r>
              <a:rPr lang="en-US" sz="2400" i="1" dirty="0" smtClean="0"/>
              <a:t>Establishing </a:t>
            </a:r>
            <a:r>
              <a:rPr lang="en-US" sz="2400" i="1" dirty="0"/>
              <a:t>the value of shared research for science faculty and their students</a:t>
            </a:r>
            <a:r>
              <a:rPr lang="en-US" sz="2400" dirty="0"/>
              <a:t>. San Francisco: </a:t>
            </a:r>
            <a:r>
              <a:rPr lang="en-US" sz="2400" dirty="0" err="1"/>
              <a:t>Jossey</a:t>
            </a:r>
            <a:r>
              <a:rPr lang="en-US" sz="2400" dirty="0"/>
              <a:t>-Bass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err="1" smtClean="0"/>
              <a:t>Shadish</a:t>
            </a:r>
            <a:r>
              <a:rPr lang="en-US" sz="2400" dirty="0"/>
              <a:t>, W. R., Cook, T. D., &amp; Campbell, D. T. (2002). </a:t>
            </a:r>
            <a:r>
              <a:rPr lang="en-US" sz="2400" i="1" dirty="0"/>
              <a:t>Experimental and </a:t>
            </a:r>
            <a:r>
              <a:rPr lang="en-US" sz="2400" i="1" dirty="0" smtClean="0"/>
              <a:t>quasi-experimental designs for generalized causal inference</a:t>
            </a:r>
            <a:r>
              <a:rPr lang="en-US" sz="2400" dirty="0" smtClean="0"/>
              <a:t>. Boston, MA: Houghton Mifflin. </a:t>
            </a:r>
            <a:endParaRPr lang="en-US" altLang="en-US" sz="2400" dirty="0"/>
          </a:p>
        </p:txBody>
      </p:sp>
      <p:sp>
        <p:nvSpPr>
          <p:cNvPr id="23" name="Text Box 204"/>
          <p:cNvSpPr txBox="1">
            <a:spLocks noChangeArrowheads="1"/>
          </p:cNvSpPr>
          <p:nvPr/>
        </p:nvSpPr>
        <p:spPr bwMode="auto">
          <a:xfrm>
            <a:off x="15925800" y="33077150"/>
            <a:ext cx="29489400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8912" tIns="219456" rIns="438912" bIns="219456">
            <a:spAutoFit/>
          </a:bodyPr>
          <a:lstStyle>
            <a:lvl1pPr defTabSz="210693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210693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210693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210693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210693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21069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21069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21069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21069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en-US" sz="5500" b="1" cap="all" dirty="0" smtClean="0">
                <a:latin typeface="Adobe Garamond Pro" pitchFamily="18" charset="0"/>
              </a:rPr>
              <a:t>Florida State University </a:t>
            </a:r>
            <a:r>
              <a:rPr lang="en-US" sz="5500" cap="all" dirty="0" smtClean="0">
                <a:latin typeface="Adobe Garamond Pro" pitchFamily="18" charset="0"/>
                <a:sym typeface="Symbol"/>
              </a:rPr>
              <a:t> </a:t>
            </a:r>
            <a:r>
              <a:rPr lang="en-US" sz="5500" dirty="0" smtClean="0"/>
              <a:t>School of Communication Science and Disorders</a:t>
            </a:r>
          </a:p>
        </p:txBody>
      </p:sp>
      <p:sp>
        <p:nvSpPr>
          <p:cNvPr id="32" name="Rectangle 231"/>
          <p:cNvSpPr>
            <a:spLocks noChangeArrowheads="1"/>
          </p:cNvSpPr>
          <p:nvPr/>
        </p:nvSpPr>
        <p:spPr bwMode="auto">
          <a:xfrm>
            <a:off x="914400" y="609600"/>
            <a:ext cx="43662600" cy="6172200"/>
          </a:xfrm>
          <a:prstGeom prst="rect">
            <a:avLst/>
          </a:prstGeom>
          <a:solidFill>
            <a:schemeClr val="bg1"/>
          </a:solidFill>
          <a:ln w="254000">
            <a:solidFill>
              <a:srgbClr val="540115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11500" b="1" dirty="0" smtClean="0">
                <a:solidFill>
                  <a:srgbClr val="800000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Training to Implement Interventions </a:t>
            </a:r>
          </a:p>
          <a:p>
            <a:pPr algn="ctr"/>
            <a:r>
              <a:rPr lang="en-US" sz="11500" b="1" dirty="0" smtClean="0">
                <a:solidFill>
                  <a:srgbClr val="800000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Effectively in Schools</a:t>
            </a:r>
          </a:p>
          <a:p>
            <a:pPr algn="ctr"/>
            <a:endParaRPr lang="en-US" sz="2000" b="1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algn="ctr"/>
            <a:r>
              <a:rPr lang="en-US" sz="7200" dirty="0" smtClean="0">
                <a:solidFill>
                  <a:srgbClr val="800000"/>
                </a:solidFill>
                <a:latin typeface="Cambria" panose="02040503050406030204" pitchFamily="18" charset="0"/>
              </a:rPr>
              <a:t>Lisa </a:t>
            </a:r>
            <a:r>
              <a:rPr lang="en-US" sz="7200" dirty="0">
                <a:solidFill>
                  <a:srgbClr val="800000"/>
                </a:solidFill>
                <a:latin typeface="Cambria" panose="02040503050406030204" pitchFamily="18" charset="0"/>
              </a:rPr>
              <a:t>Fitton, </a:t>
            </a:r>
            <a:r>
              <a:rPr lang="en-US" sz="7200" dirty="0" smtClean="0">
                <a:solidFill>
                  <a:srgbClr val="800000"/>
                </a:solidFill>
                <a:latin typeface="Cambria" panose="02040503050406030204" pitchFamily="18" charset="0"/>
              </a:rPr>
              <a:t>MS, CF-SLP, Carly </a:t>
            </a:r>
            <a:r>
              <a:rPr lang="en-US" sz="7200" dirty="0" err="1" smtClean="0">
                <a:solidFill>
                  <a:srgbClr val="800000"/>
                </a:solidFill>
                <a:latin typeface="Cambria" panose="02040503050406030204" pitchFamily="18" charset="0"/>
              </a:rPr>
              <a:t>Mellen</a:t>
            </a:r>
            <a:r>
              <a:rPr lang="en-US" sz="7200" dirty="0" smtClean="0">
                <a:solidFill>
                  <a:srgbClr val="800000"/>
                </a:solidFill>
                <a:latin typeface="Cambria" panose="02040503050406030204" pitchFamily="18" charset="0"/>
              </a:rPr>
              <a:t>, &amp; Carla Wood, PhD, CCC-SLP</a:t>
            </a:r>
            <a:endParaRPr lang="en-US" altLang="en-US" sz="5400" dirty="0">
              <a:solidFill>
                <a:srgbClr val="800000"/>
              </a:solidFill>
            </a:endParaRPr>
          </a:p>
        </p:txBody>
      </p:sp>
      <p:pic>
        <p:nvPicPr>
          <p:cNvPr id="3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5400" y="1567743"/>
            <a:ext cx="4255913" cy="425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 Box 20"/>
              <p:cNvSpPr txBox="1">
                <a:spLocks noChangeArrowheads="1"/>
              </p:cNvSpPr>
              <p:nvPr/>
            </p:nvSpPr>
            <p:spPr bwMode="auto">
              <a:xfrm>
                <a:off x="15163800" y="8403848"/>
                <a:ext cx="15163800" cy="50476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540115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square" lIns="274320" tIns="274320" rIns="274320" bIns="274320" anchor="ctr">
                <a:spAutoFit/>
              </a:bodyPr>
              <a:lstStyle>
                <a:lvl1pPr defTabSz="4389438" eaLnBrk="0" hangingPunct="0">
                  <a:defRPr sz="36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4389438" eaLnBrk="0" hangingPunct="0">
                  <a:defRPr sz="3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4389438" eaLnBrk="0" hangingPunct="0">
                  <a:defRPr sz="36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4389438" eaLnBrk="0" hangingPunct="0">
                  <a:defRPr sz="3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4389438" eaLnBrk="0" hangingPunct="0">
                  <a:defRPr sz="36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4389438" eaLnBrk="0" fontAlgn="base" hangingPunct="0">
                  <a:spcBef>
                    <a:spcPct val="50000"/>
                  </a:spcBef>
                  <a:spcAft>
                    <a:spcPct val="0"/>
                  </a:spcAft>
                  <a:buChar char="•"/>
                  <a:defRPr sz="36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4389438" eaLnBrk="0" fontAlgn="base" hangingPunct="0">
                  <a:spcBef>
                    <a:spcPct val="50000"/>
                  </a:spcBef>
                  <a:spcAft>
                    <a:spcPct val="0"/>
                  </a:spcAft>
                  <a:buChar char="•"/>
                  <a:defRPr sz="36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4389438" eaLnBrk="0" fontAlgn="base" hangingPunct="0">
                  <a:spcBef>
                    <a:spcPct val="50000"/>
                  </a:spcBef>
                  <a:spcAft>
                    <a:spcPct val="0"/>
                  </a:spcAft>
                  <a:buChar char="•"/>
                  <a:defRPr sz="36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4389438" eaLnBrk="0" fontAlgn="base" hangingPunct="0">
                  <a:spcBef>
                    <a:spcPct val="50000"/>
                  </a:spcBef>
                  <a:spcAft>
                    <a:spcPct val="0"/>
                  </a:spcAft>
                  <a:buChar char="•"/>
                  <a:defRPr sz="36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lvl="0"/>
                <a:r>
                  <a:rPr lang="en-US" sz="2800" b="1" u="sng" dirty="0" smtClean="0">
                    <a:latin typeface="+mj-lt"/>
                  </a:rPr>
                  <a:t>Outcome </a:t>
                </a:r>
                <a:r>
                  <a:rPr lang="en-US" sz="2800" b="1" u="sng" dirty="0">
                    <a:latin typeface="+mj-lt"/>
                  </a:rPr>
                  <a:t>Data</a:t>
                </a:r>
                <a:r>
                  <a:rPr lang="en-US" sz="2800" dirty="0">
                    <a:latin typeface="+mj-lt"/>
                  </a:rPr>
                  <a:t>: </a:t>
                </a:r>
                <a:r>
                  <a:rPr lang="en-US" sz="2800" dirty="0" smtClean="0">
                    <a:latin typeface="+mj-lt"/>
                  </a:rPr>
                  <a:t>Efficiency administering the intervention</a:t>
                </a:r>
              </a:p>
              <a:p>
                <a:pPr lvl="0"/>
                <a:endParaRPr lang="en-US" sz="2800" dirty="0" smtClean="0">
                  <a:latin typeface="+mj-lt"/>
                </a:endParaRPr>
              </a:p>
              <a:p>
                <a:pPr marL="514350" lvl="0" indent="-514350">
                  <a:buAutoNum type="arabicParenR"/>
                </a:pPr>
                <a:r>
                  <a:rPr lang="en-US" sz="2800" b="1" dirty="0" smtClean="0">
                    <a:latin typeface="+mj-lt"/>
                  </a:rPr>
                  <a:t>Daily overall group efficiency</a:t>
                </a:r>
              </a:p>
              <a:p>
                <a:pPr lvl="0"/>
                <a:endParaRPr lang="en-US" sz="1200" b="1" dirty="0" smtClean="0">
                  <a:latin typeface="+mj-lt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#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𝑝𝑎𝑟𝑡𝑖𝑐𝑖𝑝𝑎𝑛𝑡𝑠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𝑤h𝑜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𝑟𝑒𝑐𝑒𝑖𝑣𝑒𝑑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𝑖𝑛𝑡𝑒𝑟𝑣𝑒𝑛𝑡𝑖𝑜𝑛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#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𝑝𝑎𝑟𝑡𝑖𝑐𝑖𝑝𝑎𝑛𝑡𝑠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𝑠𝑐h𝑒𝑑𝑢𝑙𝑒𝑑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𝑡𝑜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𝑟𝑒𝑐𝑒𝑖𝑣𝑒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𝑖𝑛𝑡𝑒𝑟𝑣𝑒𝑛𝑡𝑖𝑜𝑛</m:t>
                          </m:r>
                        </m:den>
                      </m:f>
                    </m:oMath>
                  </m:oMathPara>
                </a14:m>
                <a:endParaRPr lang="en-US" sz="2800" dirty="0" smtClean="0">
                  <a:latin typeface="+mj-lt"/>
                </a:endParaRPr>
              </a:p>
              <a:p>
                <a:pPr lvl="0"/>
                <a:endParaRPr lang="en-US" sz="1200" dirty="0" smtClean="0">
                  <a:latin typeface="+mj-lt"/>
                </a:endParaRPr>
              </a:p>
              <a:p>
                <a:pPr lvl="0"/>
                <a:r>
                  <a:rPr lang="en-US" sz="2800" b="1" dirty="0" smtClean="0">
                    <a:latin typeface="+mj-lt"/>
                  </a:rPr>
                  <a:t>2) Daily individual research assistant efficiency</a:t>
                </a:r>
              </a:p>
              <a:p>
                <a:pPr lvl="0" algn="ctr"/>
                <a:endParaRPr lang="en-US" sz="1200" dirty="0" smtClean="0">
                  <a:latin typeface="+mj-lt"/>
                </a:endParaRPr>
              </a:p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𝐷𝑎𝑖𝑙𝑦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𝑂𝑣𝑒𝑟𝑎𝑙𝑙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𝐺𝑟𝑜𝑢𝑝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𝐸𝑓𝑓𝑖𝑐𝑖𝑒𝑛𝑐𝑦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#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𝑟𝑒𝑠𝑒𝑎𝑟𝑐h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𝑎𝑠𝑠𝑖𝑠𝑡𝑎𝑛𝑡𝑠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𝑖𝑛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𝑔𝑟𝑜𝑢𝑝</m:t>
                          </m:r>
                        </m:den>
                      </m:f>
                    </m:oMath>
                  </m:oMathPara>
                </a14:m>
                <a:endParaRPr lang="en-US" sz="2800" dirty="0">
                  <a:latin typeface="+mj-lt"/>
                </a:endParaRPr>
              </a:p>
              <a:p>
                <a:pPr eaLnBrk="1" hangingPunct="1"/>
                <a:endParaRPr lang="en-US" altLang="en-US" sz="2800" dirty="0" smtClean="0">
                  <a:latin typeface="+mj-lt"/>
                </a:endParaRPr>
              </a:p>
            </p:txBody>
          </p:sp>
        </mc:Choice>
        <mc:Fallback>
          <p:sp>
            <p:nvSpPr>
              <p:cNvPr id="35" name="Text 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163800" y="8403848"/>
                <a:ext cx="15163800" cy="50476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9525">
                <a:solidFill>
                  <a:srgbClr val="540115"/>
                </a:solidFill>
                <a:miter lim="800000"/>
                <a:headEnd/>
                <a:tailEnd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231"/>
          <p:cNvSpPr>
            <a:spLocks noChangeArrowheads="1"/>
          </p:cNvSpPr>
          <p:nvPr/>
        </p:nvSpPr>
        <p:spPr bwMode="auto">
          <a:xfrm>
            <a:off x="914400" y="15749229"/>
            <a:ext cx="13563600" cy="758825"/>
          </a:xfrm>
          <a:prstGeom prst="rect">
            <a:avLst/>
          </a:prstGeom>
          <a:solidFill>
            <a:srgbClr val="54011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000" dirty="0">
                <a:solidFill>
                  <a:schemeClr val="bg1"/>
                </a:solidFill>
              </a:rPr>
              <a:t>Research Questions</a:t>
            </a:r>
          </a:p>
        </p:txBody>
      </p:sp>
      <p:pic>
        <p:nvPicPr>
          <p:cNvPr id="1026" name="Picture 2" descr="C:\Users\lmf11g\Pictures\fsu_logo-full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147" y="1423457"/>
            <a:ext cx="4551958" cy="4544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15163800" y="13879072"/>
            <a:ext cx="15163800" cy="12249507"/>
          </a:xfrm>
          <a:prstGeom prst="rect">
            <a:avLst/>
          </a:prstGeom>
          <a:solidFill>
            <a:schemeClr val="bg1"/>
          </a:solidFill>
          <a:ln w="9525">
            <a:solidFill>
              <a:srgbClr val="540115"/>
            </a:solidFill>
            <a:miter lim="800000"/>
            <a:headEnd/>
            <a:tailEnd/>
          </a:ln>
          <a:effectLst/>
          <a:extLst/>
        </p:spPr>
        <p:txBody>
          <a:bodyPr wrap="square" lIns="274320" tIns="274320" rIns="274320" bIns="274320" anchor="ctr">
            <a:spAutoFit/>
          </a:bodyPr>
          <a:lstStyle>
            <a:lvl1pPr defTabSz="4389438"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dirty="0" smtClean="0">
                <a:latin typeface="+mj-lt"/>
              </a:rPr>
              <a:t>                </a:t>
            </a:r>
            <a:r>
              <a:rPr lang="en-US" altLang="en-US" sz="3200" b="1" dirty="0" smtClean="0">
                <a:latin typeface="+mj-lt"/>
              </a:rPr>
              <a:t>Overall Group Efficiency                      Individual RA Efficiency</a:t>
            </a:r>
          </a:p>
          <a:p>
            <a:pPr eaLnBrk="1" hangingPunct="1"/>
            <a:endParaRPr lang="en-US" altLang="en-US" sz="2800" dirty="0">
              <a:latin typeface="+mj-lt"/>
            </a:endParaRPr>
          </a:p>
          <a:p>
            <a:pPr eaLnBrk="1" hangingPunct="1"/>
            <a:endParaRPr lang="en-US" altLang="en-US" sz="2800" dirty="0" smtClean="0">
              <a:latin typeface="+mj-lt"/>
            </a:endParaRPr>
          </a:p>
          <a:p>
            <a:pPr eaLnBrk="1" hangingPunct="1"/>
            <a:endParaRPr lang="en-US" altLang="en-US" sz="2800" dirty="0">
              <a:latin typeface="+mj-lt"/>
            </a:endParaRPr>
          </a:p>
          <a:p>
            <a:pPr eaLnBrk="1" hangingPunct="1"/>
            <a:endParaRPr lang="en-US" altLang="en-US" sz="2800" dirty="0" smtClean="0">
              <a:latin typeface="+mj-lt"/>
            </a:endParaRPr>
          </a:p>
          <a:p>
            <a:pPr eaLnBrk="1" hangingPunct="1"/>
            <a:endParaRPr lang="en-US" altLang="en-US" sz="2800" dirty="0">
              <a:latin typeface="+mj-lt"/>
            </a:endParaRPr>
          </a:p>
          <a:p>
            <a:pPr eaLnBrk="1" hangingPunct="1"/>
            <a:endParaRPr lang="en-US" altLang="en-US" sz="2800" dirty="0" smtClean="0">
              <a:latin typeface="+mj-lt"/>
            </a:endParaRPr>
          </a:p>
          <a:p>
            <a:pPr eaLnBrk="1" hangingPunct="1"/>
            <a:endParaRPr lang="en-US" altLang="en-US" sz="2800" dirty="0">
              <a:latin typeface="+mj-lt"/>
            </a:endParaRPr>
          </a:p>
          <a:p>
            <a:pPr eaLnBrk="1" hangingPunct="1"/>
            <a:endParaRPr lang="en-US" altLang="en-US" sz="2800" dirty="0" smtClean="0">
              <a:latin typeface="+mj-lt"/>
            </a:endParaRPr>
          </a:p>
          <a:p>
            <a:pPr eaLnBrk="1" hangingPunct="1"/>
            <a:endParaRPr lang="en-US" altLang="en-US" sz="2800" dirty="0">
              <a:latin typeface="+mj-lt"/>
            </a:endParaRPr>
          </a:p>
          <a:p>
            <a:pPr eaLnBrk="1" hangingPunct="1"/>
            <a:endParaRPr lang="en-US" altLang="en-US" sz="2800" dirty="0" smtClean="0">
              <a:latin typeface="+mj-lt"/>
            </a:endParaRPr>
          </a:p>
          <a:p>
            <a:pPr eaLnBrk="1" hangingPunct="1"/>
            <a:endParaRPr lang="en-US" altLang="en-US" sz="2800" dirty="0">
              <a:latin typeface="+mj-lt"/>
            </a:endParaRPr>
          </a:p>
          <a:p>
            <a:pPr eaLnBrk="1" hangingPunct="1"/>
            <a:endParaRPr lang="en-US" altLang="en-US" sz="2800" dirty="0" smtClean="0">
              <a:latin typeface="+mj-lt"/>
            </a:endParaRPr>
          </a:p>
          <a:p>
            <a:pPr eaLnBrk="1" hangingPunct="1"/>
            <a:endParaRPr lang="en-US" altLang="en-US" sz="2800" dirty="0">
              <a:latin typeface="+mj-lt"/>
            </a:endParaRPr>
          </a:p>
          <a:p>
            <a:pPr eaLnBrk="1" hangingPunct="1"/>
            <a:endParaRPr lang="en-US" altLang="en-US" sz="2800" dirty="0" smtClean="0">
              <a:latin typeface="+mj-lt"/>
            </a:endParaRPr>
          </a:p>
          <a:p>
            <a:pPr eaLnBrk="1" hangingPunct="1"/>
            <a:endParaRPr lang="en-US" altLang="en-US" sz="2800" dirty="0">
              <a:latin typeface="+mj-lt"/>
            </a:endParaRPr>
          </a:p>
          <a:p>
            <a:pPr eaLnBrk="1" hangingPunct="1"/>
            <a:endParaRPr lang="en-US" altLang="en-US" sz="2800" dirty="0" smtClean="0">
              <a:latin typeface="+mj-lt"/>
            </a:endParaRPr>
          </a:p>
          <a:p>
            <a:pPr eaLnBrk="1" hangingPunct="1"/>
            <a:endParaRPr lang="en-US" altLang="en-US" sz="2800" dirty="0">
              <a:latin typeface="+mj-lt"/>
            </a:endParaRPr>
          </a:p>
          <a:p>
            <a:pPr eaLnBrk="1" hangingPunct="1"/>
            <a:endParaRPr lang="en-US" altLang="en-US" sz="2800" dirty="0" smtClean="0">
              <a:latin typeface="+mj-lt"/>
            </a:endParaRPr>
          </a:p>
          <a:p>
            <a:pPr eaLnBrk="1" hangingPunct="1"/>
            <a:endParaRPr lang="en-US" altLang="en-US" sz="2800" dirty="0" smtClean="0">
              <a:latin typeface="+mj-lt"/>
            </a:endParaRPr>
          </a:p>
          <a:p>
            <a:pPr eaLnBrk="1" hangingPunct="1"/>
            <a:endParaRPr lang="en-US" altLang="en-US" sz="2800" dirty="0">
              <a:latin typeface="+mj-lt"/>
            </a:endParaRPr>
          </a:p>
          <a:p>
            <a:pPr eaLnBrk="1" hangingPunct="1"/>
            <a:endParaRPr lang="en-US" altLang="en-US" sz="2800" dirty="0" smtClean="0">
              <a:latin typeface="+mj-lt"/>
            </a:endParaRPr>
          </a:p>
          <a:p>
            <a:pPr eaLnBrk="1" hangingPunct="1"/>
            <a:endParaRPr lang="en-US" altLang="en-US" sz="2800" dirty="0">
              <a:latin typeface="+mj-lt"/>
            </a:endParaRPr>
          </a:p>
          <a:p>
            <a:pPr eaLnBrk="1" hangingPunct="1"/>
            <a:endParaRPr lang="en-US" altLang="en-US" sz="2800" dirty="0" smtClean="0">
              <a:latin typeface="+mj-lt"/>
            </a:endParaRPr>
          </a:p>
          <a:p>
            <a:pPr eaLnBrk="1" hangingPunct="1"/>
            <a:endParaRPr lang="en-US" altLang="en-US" sz="2800" dirty="0" smtClean="0">
              <a:latin typeface="+mj-lt"/>
            </a:endParaRPr>
          </a:p>
          <a:p>
            <a:pPr eaLnBrk="1" hangingPunct="1"/>
            <a:endParaRPr lang="en-US" altLang="en-US" sz="2800" dirty="0">
              <a:latin typeface="+mj-lt"/>
            </a:endParaRPr>
          </a:p>
          <a:p>
            <a:pPr eaLnBrk="1" hangingPunct="1"/>
            <a:endParaRPr lang="en-US" altLang="en-US" sz="2800" dirty="0">
              <a:latin typeface="+mj-lt"/>
            </a:endParaRPr>
          </a:p>
        </p:txBody>
      </p:sp>
      <p:graphicFrame>
        <p:nvGraphicFramePr>
          <p:cNvPr id="25" name="Chart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7479601"/>
              </p:ext>
            </p:extLst>
          </p:nvPr>
        </p:nvGraphicFramePr>
        <p:xfrm>
          <a:off x="15392400" y="15596300"/>
          <a:ext cx="75057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6" name="Chart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9254854"/>
              </p:ext>
            </p:extLst>
          </p:nvPr>
        </p:nvGraphicFramePr>
        <p:xfrm>
          <a:off x="15392400" y="19201871"/>
          <a:ext cx="74866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7" name="Chart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4842970"/>
              </p:ext>
            </p:extLst>
          </p:nvPr>
        </p:nvGraphicFramePr>
        <p:xfrm>
          <a:off x="15392400" y="22796300"/>
          <a:ext cx="74580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9" name="Chart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8667823"/>
              </p:ext>
            </p:extLst>
          </p:nvPr>
        </p:nvGraphicFramePr>
        <p:xfrm>
          <a:off x="22936200" y="15596300"/>
          <a:ext cx="7162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4574490"/>
              </p:ext>
            </p:extLst>
          </p:nvPr>
        </p:nvGraphicFramePr>
        <p:xfrm>
          <a:off x="22936200" y="19201871"/>
          <a:ext cx="7162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31" name="Chart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6578580"/>
              </p:ext>
            </p:extLst>
          </p:nvPr>
        </p:nvGraphicFramePr>
        <p:xfrm>
          <a:off x="22936200" y="22781058"/>
          <a:ext cx="7162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cxnSp>
        <p:nvCxnSpPr>
          <p:cNvPr id="40" name="Straight Connector 39"/>
          <p:cNvCxnSpPr/>
          <p:nvPr/>
        </p:nvCxnSpPr>
        <p:spPr bwMode="auto">
          <a:xfrm flipV="1">
            <a:off x="17145000" y="15748700"/>
            <a:ext cx="0" cy="228600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flipV="1">
            <a:off x="20650200" y="19354271"/>
            <a:ext cx="0" cy="228600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flipV="1">
            <a:off x="21736050" y="22962034"/>
            <a:ext cx="0" cy="228600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flipV="1">
            <a:off x="29108400" y="22981082"/>
            <a:ext cx="0" cy="234315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flipV="1">
            <a:off x="27965400" y="19325695"/>
            <a:ext cx="0" cy="234315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flipV="1">
            <a:off x="24612600" y="15720124"/>
            <a:ext cx="0" cy="234315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 Box 20"/>
          <p:cNvSpPr txBox="1">
            <a:spLocks noChangeArrowheads="1"/>
          </p:cNvSpPr>
          <p:nvPr/>
        </p:nvSpPr>
        <p:spPr bwMode="auto">
          <a:xfrm>
            <a:off x="15173325" y="26482477"/>
            <a:ext cx="15163800" cy="6155531"/>
          </a:xfrm>
          <a:prstGeom prst="rect">
            <a:avLst/>
          </a:prstGeom>
          <a:solidFill>
            <a:schemeClr val="bg1"/>
          </a:solidFill>
          <a:ln w="9525">
            <a:solidFill>
              <a:srgbClr val="540115"/>
            </a:solidFill>
            <a:miter lim="800000"/>
            <a:headEnd/>
            <a:tailEnd/>
          </a:ln>
          <a:effectLst/>
          <a:extLst/>
        </p:spPr>
        <p:txBody>
          <a:bodyPr wrap="square" lIns="274320" tIns="274320" rIns="274320" bIns="274320" anchor="ctr">
            <a:spAutoFit/>
          </a:bodyPr>
          <a:lstStyle>
            <a:lvl1pPr defTabSz="4389438"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/>
            <a:r>
              <a:rPr lang="en-US" sz="2800" b="1" u="sng" dirty="0" smtClean="0">
                <a:latin typeface="+mj-lt"/>
              </a:rPr>
              <a:t>Participants’ Perspectives on the Training</a:t>
            </a:r>
            <a:endParaRPr lang="en-US" sz="2800" dirty="0">
              <a:latin typeface="+mj-lt"/>
            </a:endParaRPr>
          </a:p>
          <a:p>
            <a:pPr lvl="0" algn="ctr"/>
            <a:endParaRPr lang="en-US" sz="2800" dirty="0" smtClean="0">
              <a:latin typeface="+mj-lt"/>
            </a:endParaRPr>
          </a:p>
          <a:p>
            <a:pPr lvl="0" algn="ctr"/>
            <a:r>
              <a:rPr lang="en-US" sz="2800" dirty="0" smtClean="0">
                <a:latin typeface="+mj-lt"/>
              </a:rPr>
              <a:t>“I didn’t know why we were doing this… I knew we were helping kids, but I didn’t know how we got the money.”</a:t>
            </a:r>
          </a:p>
          <a:p>
            <a:pPr lvl="0" algn="ctr"/>
            <a:endParaRPr lang="en-US" sz="2800" dirty="0">
              <a:latin typeface="+mj-lt"/>
            </a:endParaRPr>
          </a:p>
          <a:p>
            <a:pPr lvl="0" algn="ctr"/>
            <a:r>
              <a:rPr lang="en-US" sz="2800" dirty="0" smtClean="0">
                <a:latin typeface="+mj-lt"/>
              </a:rPr>
              <a:t>“I like that we got to talk about this. It was helpful being just four of us.”</a:t>
            </a:r>
          </a:p>
          <a:p>
            <a:pPr lvl="0" algn="ctr"/>
            <a:endParaRPr lang="en-US" sz="2800" dirty="0">
              <a:latin typeface="+mj-lt"/>
            </a:endParaRPr>
          </a:p>
          <a:p>
            <a:pPr lvl="0" algn="ctr"/>
            <a:r>
              <a:rPr lang="en-US" sz="2800" dirty="0" smtClean="0">
                <a:latin typeface="+mj-lt"/>
              </a:rPr>
              <a:t>“I didn’t realize what we could actually do to get the kids through the intervention faster.”</a:t>
            </a:r>
          </a:p>
          <a:p>
            <a:pPr lvl="0" algn="ctr"/>
            <a:endParaRPr lang="en-US" sz="2800" dirty="0">
              <a:latin typeface="+mj-lt"/>
            </a:endParaRPr>
          </a:p>
          <a:p>
            <a:pPr lvl="0" algn="ctr"/>
            <a:r>
              <a:rPr lang="en-US" sz="2800" dirty="0" smtClean="0">
                <a:latin typeface="+mj-lt"/>
              </a:rPr>
              <a:t>“I wish we did this at the beginning of the year.”</a:t>
            </a:r>
          </a:p>
          <a:p>
            <a:pPr lvl="0" algn="ctr"/>
            <a:endParaRPr lang="en-US" sz="2800" dirty="0">
              <a:latin typeface="+mj-lt"/>
            </a:endParaRPr>
          </a:p>
          <a:p>
            <a:pPr lvl="0" algn="ctr"/>
            <a:r>
              <a:rPr lang="en-US" sz="2800" dirty="0" smtClean="0">
                <a:latin typeface="+mj-lt"/>
              </a:rPr>
              <a:t>“Doing the books was kind of crazy sometimes. I think this will help us get through more of them with the kindergarteners especially</a:t>
            </a:r>
            <a:r>
              <a:rPr lang="en-US" sz="2800" dirty="0" smtClean="0">
                <a:latin typeface="+mj-lt"/>
              </a:rPr>
              <a:t>.”</a:t>
            </a:r>
            <a:endParaRPr lang="en-US" sz="2800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679542" y="22178136"/>
            <a:ext cx="21323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School Three</a:t>
            </a:r>
            <a:endParaRPr lang="en-US" sz="2400" b="1" u="sng" dirty="0"/>
          </a:p>
        </p:txBody>
      </p:sp>
      <p:sp>
        <p:nvSpPr>
          <p:cNvPr id="37" name="TextBox 36"/>
          <p:cNvSpPr txBox="1"/>
          <p:nvPr/>
        </p:nvSpPr>
        <p:spPr>
          <a:xfrm>
            <a:off x="21812691" y="18463463"/>
            <a:ext cx="1885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u="sng" dirty="0" smtClean="0"/>
              <a:t>School Two</a:t>
            </a:r>
            <a:endParaRPr lang="en-US" sz="2400" b="1" u="sng" dirty="0"/>
          </a:p>
        </p:txBody>
      </p:sp>
      <p:sp>
        <p:nvSpPr>
          <p:cNvPr id="38" name="TextBox 37"/>
          <p:cNvSpPr txBox="1"/>
          <p:nvPr/>
        </p:nvSpPr>
        <p:spPr>
          <a:xfrm>
            <a:off x="21812691" y="15065664"/>
            <a:ext cx="1891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School One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371239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e-BY" sz="9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e-BY" sz="9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13328</TotalTime>
  <Words>978</Words>
  <Application>Microsoft Office PowerPoint</Application>
  <PresentationFormat>Custom</PresentationFormat>
  <Paragraphs>130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Florida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College of Communication</dc:creator>
  <cp:lastModifiedBy>Lisa</cp:lastModifiedBy>
  <cp:revision>460</cp:revision>
  <cp:lastPrinted>2012-05-14T21:42:26Z</cp:lastPrinted>
  <dcterms:created xsi:type="dcterms:W3CDTF">2012-04-03T21:44:14Z</dcterms:created>
  <dcterms:modified xsi:type="dcterms:W3CDTF">2015-10-22T16:28:26Z</dcterms:modified>
</cp:coreProperties>
</file>