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4" r:id="rId1"/>
  </p:sldMasterIdLst>
  <p:notesMasterIdLst>
    <p:notesMasterId r:id="rId3"/>
  </p:notesMasterIdLst>
  <p:sldIdLst>
    <p:sldId id="258" r:id="rId2"/>
  </p:sldIdLst>
  <p:sldSz cx="30267275" cy="42794238"/>
  <p:notesSz cx="7010400" cy="9296400"/>
  <p:defaultTextStyle>
    <a:defPPr>
      <a:defRPr lang="be-BY"/>
    </a:defPPr>
    <a:lvl1pPr algn="l" rtl="0" fontAlgn="base">
      <a:spcBef>
        <a:spcPct val="0"/>
      </a:spcBef>
      <a:spcAft>
        <a:spcPct val="0"/>
      </a:spcAft>
      <a:defRPr sz="8218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7469" algn="l" rtl="0" fontAlgn="base">
      <a:spcBef>
        <a:spcPct val="0"/>
      </a:spcBef>
      <a:spcAft>
        <a:spcPct val="0"/>
      </a:spcAft>
      <a:defRPr sz="8218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34939" algn="l" rtl="0" fontAlgn="base">
      <a:spcBef>
        <a:spcPct val="0"/>
      </a:spcBef>
      <a:spcAft>
        <a:spcPct val="0"/>
      </a:spcAft>
      <a:defRPr sz="8218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252408" algn="l" rtl="0" fontAlgn="base">
      <a:spcBef>
        <a:spcPct val="0"/>
      </a:spcBef>
      <a:spcAft>
        <a:spcPct val="0"/>
      </a:spcAft>
      <a:defRPr sz="8218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669877" algn="l" rtl="0" fontAlgn="base">
      <a:spcBef>
        <a:spcPct val="0"/>
      </a:spcBef>
      <a:spcAft>
        <a:spcPct val="0"/>
      </a:spcAft>
      <a:defRPr sz="8218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087347" algn="l" defTabSz="417469" rtl="0" eaLnBrk="1" latinLnBrk="0" hangingPunct="1">
      <a:defRPr sz="8218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504816" algn="l" defTabSz="417469" rtl="0" eaLnBrk="1" latinLnBrk="0" hangingPunct="1">
      <a:defRPr sz="8218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922285" algn="l" defTabSz="417469" rtl="0" eaLnBrk="1" latinLnBrk="0" hangingPunct="1">
      <a:defRPr sz="8218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339755" algn="l" defTabSz="417469" rtl="0" eaLnBrk="1" latinLnBrk="0" hangingPunct="1">
      <a:defRPr sz="8218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7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imie Payn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115"/>
    <a:srgbClr val="CEAA28"/>
    <a:srgbClr val="CDC092"/>
    <a:srgbClr val="DAB93E"/>
    <a:srgbClr val="E9E3CF"/>
    <a:srgbClr val="800000"/>
    <a:srgbClr val="0400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1" autoAdjust="0"/>
    <p:restoredTop sz="98535" autoAdjust="0"/>
  </p:normalViewPr>
  <p:slideViewPr>
    <p:cSldViewPr>
      <p:cViewPr>
        <p:scale>
          <a:sx n="50" d="100"/>
          <a:sy n="50" d="100"/>
        </p:scale>
        <p:origin x="-1190" y="-8640"/>
      </p:cViewPr>
      <p:guideLst>
        <p:guide orient="horz" pos="13479"/>
        <p:guide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defTabSz="930602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 defTabSz="930602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1713" y="696913"/>
            <a:ext cx="24669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e-BY" noProof="0" smtClean="0"/>
              <a:t>Click to edit Master text styles</a:t>
            </a:r>
          </a:p>
          <a:p>
            <a:pPr lvl="1"/>
            <a:r>
              <a:rPr lang="be-BY" noProof="0" smtClean="0"/>
              <a:t>Second level</a:t>
            </a:r>
          </a:p>
          <a:p>
            <a:pPr lvl="2"/>
            <a:r>
              <a:rPr lang="be-BY" noProof="0" smtClean="0"/>
              <a:t>Third level</a:t>
            </a:r>
          </a:p>
          <a:p>
            <a:pPr lvl="3"/>
            <a:r>
              <a:rPr lang="be-BY" noProof="0" smtClean="0"/>
              <a:t>Fourth level</a:t>
            </a:r>
          </a:p>
          <a:p>
            <a:pPr lvl="4"/>
            <a:r>
              <a:rPr lang="be-BY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defTabSz="930602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fld id="{6DC16BE9-2AD8-AD4E-8EBE-A24FFEAE64EE}" type="slidenum">
              <a:rPr lang="be-BY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51138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96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17469" algn="l" rtl="0" eaLnBrk="0" fontAlgn="base" hangingPunct="0">
      <a:spcBef>
        <a:spcPct val="30000"/>
      </a:spcBef>
      <a:spcAft>
        <a:spcPct val="0"/>
      </a:spcAft>
      <a:defRPr sz="1096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834939" algn="l" rtl="0" eaLnBrk="0" fontAlgn="base" hangingPunct="0">
      <a:spcBef>
        <a:spcPct val="30000"/>
      </a:spcBef>
      <a:spcAft>
        <a:spcPct val="0"/>
      </a:spcAft>
      <a:defRPr sz="1096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252408" algn="l" rtl="0" eaLnBrk="0" fontAlgn="base" hangingPunct="0">
      <a:spcBef>
        <a:spcPct val="30000"/>
      </a:spcBef>
      <a:spcAft>
        <a:spcPct val="0"/>
      </a:spcAft>
      <a:defRPr sz="1096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669877" algn="l" rtl="0" eaLnBrk="0" fontAlgn="base" hangingPunct="0">
      <a:spcBef>
        <a:spcPct val="30000"/>
      </a:spcBef>
      <a:spcAft>
        <a:spcPct val="0"/>
      </a:spcAft>
      <a:defRPr sz="1096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087347" algn="l" defTabSz="8349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504816" algn="l" defTabSz="8349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922285" algn="l" defTabSz="8349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339755" algn="l" defTabSz="8349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3648491" y="14893393"/>
            <a:ext cx="22970293" cy="10270617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11585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0963" y="27160076"/>
            <a:ext cx="16885356" cy="77369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628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378" indent="0" algn="ctr">
              <a:buNone/>
              <a:defRPr sz="6289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793-55BE-9141-90E7-6AF56E6351B8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2811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B837-D827-CB43-A5CC-7FF88EC46610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595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81801" y="5848546"/>
            <a:ext cx="3488701" cy="310971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6124" y="5848546"/>
            <a:ext cx="15610863" cy="3109714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53A5-7A52-FE4A-A873-50CDCD602E05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22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D89A-865D-6F49-8390-068F405C8AA9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975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3662340" y="14893393"/>
            <a:ext cx="22972862" cy="10270617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11585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0963" y="27159584"/>
            <a:ext cx="16885356" cy="789417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6289">
                <a:solidFill>
                  <a:schemeClr val="tx1"/>
                </a:solidFill>
              </a:defRPr>
            </a:lvl1pPr>
            <a:lvl2pPr marL="1513378" indent="0">
              <a:buNone/>
              <a:defRPr sz="6289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B445-B21E-5643-97A9-0C6DEE9ECB0E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5448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8490" y="16461517"/>
            <a:ext cx="10883584" cy="193565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35200" y="16461517"/>
            <a:ext cx="10891836" cy="193565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F68-7B98-C44E-A211-91D9D1BEB5B7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46940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8488" y="14435938"/>
            <a:ext cx="10883588" cy="4393536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6289" b="0" cap="all" spc="33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1513378" indent="0">
              <a:buNone/>
              <a:defRPr sz="6289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8488" y="19614026"/>
            <a:ext cx="10883588" cy="162040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35200" y="19614026"/>
            <a:ext cx="10891836" cy="1620400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735200" y="14435938"/>
            <a:ext cx="10891836" cy="4393536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6289" b="0" cap="all" spc="33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1513378" indent="0">
              <a:buNone/>
              <a:defRPr sz="6289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EB66-3865-1B4C-9462-3154BA817CF8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EAD-00F4-7641-B823-8F733FBBD36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6715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1C99-EC12-A14A-8479-B52CF3725C57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3176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5133638" cy="42794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120771" y="14001600"/>
            <a:ext cx="10892095" cy="71229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6951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2669" y="5021191"/>
            <a:ext cx="11955574" cy="32751857"/>
          </a:xfrm>
        </p:spPr>
        <p:txBody>
          <a:bodyPr>
            <a:normAutofit/>
          </a:bodyPr>
          <a:lstStyle>
            <a:lvl1pPr>
              <a:defRPr sz="6289">
                <a:solidFill>
                  <a:schemeClr val="tx1"/>
                </a:solidFill>
              </a:defRPr>
            </a:lvl1pPr>
            <a:lvl2pPr>
              <a:defRPr sz="5296">
                <a:solidFill>
                  <a:schemeClr val="tx1"/>
                </a:solidFill>
              </a:defRPr>
            </a:lvl2pPr>
            <a:lvl3pPr>
              <a:defRPr sz="5296">
                <a:solidFill>
                  <a:schemeClr val="tx1"/>
                </a:solidFill>
              </a:defRPr>
            </a:lvl3pPr>
            <a:lvl4pPr>
              <a:defRPr sz="5296">
                <a:solidFill>
                  <a:schemeClr val="tx1"/>
                </a:solidFill>
              </a:defRPr>
            </a:lvl4pPr>
            <a:lvl5pPr>
              <a:defRPr sz="5296">
                <a:solidFill>
                  <a:schemeClr val="tx1"/>
                </a:solidFill>
              </a:defRPr>
            </a:lvl5pPr>
            <a:lvl6pPr>
              <a:defRPr sz="5296"/>
            </a:lvl6pPr>
            <a:lvl7pPr>
              <a:defRPr sz="5296"/>
            </a:lvl7pPr>
            <a:lvl8pPr>
              <a:defRPr sz="5296"/>
            </a:lvl8pPr>
            <a:lvl9pPr>
              <a:defRPr sz="529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6474" y="22151653"/>
            <a:ext cx="9420689" cy="1369088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965">
                <a:solidFill>
                  <a:srgbClr val="FFFFFF"/>
                </a:solidFill>
              </a:defRPr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120771" y="38914227"/>
            <a:ext cx="12599442" cy="1997064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9AB6-EC46-7847-8586-F42BD8A9D64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8802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" y="0"/>
            <a:ext cx="15133634" cy="42794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118709" y="14001591"/>
            <a:ext cx="10896219" cy="7132373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6951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33639" y="-263155"/>
            <a:ext cx="15148774" cy="4279423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10592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6474" y="22151662"/>
            <a:ext cx="9420689" cy="1369089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965">
                <a:solidFill>
                  <a:srgbClr val="FFFFFF"/>
                </a:solidFill>
              </a:defRPr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18709" y="38914227"/>
            <a:ext cx="12591186" cy="1997064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333F-AFB1-224A-9A3E-C60A93AA7319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5369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5316122" y="6019723"/>
            <a:ext cx="19654381" cy="741766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122" y="16461526"/>
            <a:ext cx="19654381" cy="19356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90716" y="38930501"/>
            <a:ext cx="6836320" cy="2021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8488" y="38914227"/>
            <a:ext cx="15082874" cy="1997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75343" y="38800109"/>
            <a:ext cx="1210691" cy="2282359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3641" spc="0" baseline="0">
                <a:solidFill>
                  <a:srgbClr val="FFFFFF"/>
                </a:solidFill>
              </a:defRPr>
            </a:lvl1pPr>
          </a:lstStyle>
          <a:p>
            <a:fld id="{E4DC0030-0F69-0849-BA5C-825293C5FB29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830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3026755" rtl="0" eaLnBrk="1" latinLnBrk="0" hangingPunct="1">
        <a:lnSpc>
          <a:spcPct val="90000"/>
        </a:lnSpc>
        <a:spcBef>
          <a:spcPct val="0"/>
        </a:spcBef>
        <a:buNone/>
        <a:defRPr sz="8606" kern="1200" cap="all" spc="662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100000"/>
        </a:lnSpc>
        <a:spcBef>
          <a:spcPts val="3310"/>
        </a:spcBef>
        <a:buClr>
          <a:schemeClr val="accent2"/>
        </a:buClr>
        <a:buFont typeface="Arial" panose="020B0604020202020204" pitchFamily="34" charset="0"/>
        <a:buChar char="•"/>
        <a:defRPr sz="595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513378" indent="-756689" algn="l" defTabSz="3026755" rtl="0" eaLnBrk="1" latinLnBrk="0" hangingPunct="1">
        <a:lnSpc>
          <a:spcPct val="100000"/>
        </a:lnSpc>
        <a:spcBef>
          <a:spcPts val="3310"/>
        </a:spcBef>
        <a:buClr>
          <a:schemeClr val="accent2"/>
        </a:buClr>
        <a:buFont typeface="Arial" panose="020B0604020202020204" pitchFamily="34" charset="0"/>
        <a:buChar char="•"/>
        <a:defRPr sz="529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270067" indent="-756689" algn="l" defTabSz="3026755" rtl="0" eaLnBrk="1" latinLnBrk="0" hangingPunct="1">
        <a:lnSpc>
          <a:spcPct val="100000"/>
        </a:lnSpc>
        <a:spcBef>
          <a:spcPts val="3310"/>
        </a:spcBef>
        <a:buClr>
          <a:schemeClr val="accent2"/>
        </a:buClr>
        <a:buFont typeface="Arial" panose="020B0604020202020204" pitchFamily="34" charset="0"/>
        <a:buChar char="•"/>
        <a:defRPr sz="529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3026755" indent="-756689" algn="l" defTabSz="3026755" rtl="0" eaLnBrk="1" latinLnBrk="0" hangingPunct="1">
        <a:lnSpc>
          <a:spcPct val="100000"/>
        </a:lnSpc>
        <a:spcBef>
          <a:spcPts val="3310"/>
        </a:spcBef>
        <a:buClr>
          <a:schemeClr val="accent2"/>
        </a:buClr>
        <a:buFont typeface="Arial" panose="020B0604020202020204" pitchFamily="34" charset="0"/>
        <a:buChar char="•"/>
        <a:defRPr sz="529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3783444" indent="-756689" algn="l" defTabSz="3026755" rtl="0" eaLnBrk="1" latinLnBrk="0" hangingPunct="1">
        <a:lnSpc>
          <a:spcPct val="100000"/>
        </a:lnSpc>
        <a:spcBef>
          <a:spcPts val="3310"/>
        </a:spcBef>
        <a:buClr>
          <a:schemeClr val="accent2"/>
        </a:buClr>
        <a:buFont typeface="Arial" panose="020B0604020202020204" pitchFamily="34" charset="0"/>
        <a:buChar char="•"/>
        <a:defRPr sz="529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4350961" indent="-756689" algn="l" defTabSz="3026755" rtl="0" eaLnBrk="1" latinLnBrk="0" hangingPunct="1">
        <a:lnSpc>
          <a:spcPct val="100000"/>
        </a:lnSpc>
        <a:spcBef>
          <a:spcPts val="3310"/>
        </a:spcBef>
        <a:buClr>
          <a:schemeClr val="accent2"/>
        </a:buClr>
        <a:buFont typeface="Arial" panose="020B0604020202020204" pitchFamily="34" charset="0"/>
        <a:buChar char="•"/>
        <a:defRPr sz="5296" kern="1200">
          <a:solidFill>
            <a:schemeClr val="tx1"/>
          </a:solidFill>
          <a:latin typeface="+mn-lt"/>
          <a:ea typeface="+mn-ea"/>
          <a:cs typeface="+mn-cs"/>
        </a:defRPr>
      </a:lvl6pPr>
      <a:lvl7pPr marL="4918478" indent="-756689" algn="l" defTabSz="3026755" rtl="0" eaLnBrk="1" latinLnBrk="0" hangingPunct="1">
        <a:lnSpc>
          <a:spcPct val="100000"/>
        </a:lnSpc>
        <a:spcBef>
          <a:spcPts val="3310"/>
        </a:spcBef>
        <a:buClr>
          <a:schemeClr val="accent2"/>
        </a:buClr>
        <a:buFont typeface="Arial" panose="020B0604020202020204" pitchFamily="34" charset="0"/>
        <a:buChar char="•"/>
        <a:defRPr sz="5296" kern="1200">
          <a:solidFill>
            <a:schemeClr val="tx1"/>
          </a:solidFill>
          <a:latin typeface="+mn-lt"/>
          <a:ea typeface="+mn-ea"/>
          <a:cs typeface="+mn-cs"/>
        </a:defRPr>
      </a:lvl7pPr>
      <a:lvl8pPr marL="5485994" indent="-756689" algn="l" defTabSz="3026755" rtl="0" eaLnBrk="1" latinLnBrk="0" hangingPunct="1">
        <a:lnSpc>
          <a:spcPct val="100000"/>
        </a:lnSpc>
        <a:spcBef>
          <a:spcPts val="3310"/>
        </a:spcBef>
        <a:buClr>
          <a:schemeClr val="accent2"/>
        </a:buClr>
        <a:buFont typeface="Arial" panose="020B0604020202020204" pitchFamily="34" charset="0"/>
        <a:buChar char="•"/>
        <a:defRPr sz="5296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053511" indent="-756689" algn="l" defTabSz="3026755" rtl="0" eaLnBrk="1" latinLnBrk="0" hangingPunct="1">
        <a:lnSpc>
          <a:spcPct val="100000"/>
        </a:lnSpc>
        <a:spcBef>
          <a:spcPts val="3310"/>
        </a:spcBef>
        <a:buClr>
          <a:schemeClr val="accent2"/>
        </a:buClr>
        <a:buFont typeface="Arial" panose="020B0604020202020204" pitchFamily="34" charset="0"/>
        <a:buChar char="•"/>
        <a:defRPr sz="529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shade val="100000"/>
                <a:satMod val="185000"/>
                <a:lumMod val="12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31837" y="9316726"/>
            <a:ext cx="28727400" cy="5600414"/>
          </a:xfrm>
          <a:prstGeom prst="rect">
            <a:avLst/>
          </a:prstGeom>
          <a:solidFill>
            <a:schemeClr val="bg1"/>
          </a:solidFill>
          <a:ln w="9525">
            <a:solidFill>
              <a:srgbClr val="540115"/>
            </a:solidFill>
            <a:miter lim="800000"/>
            <a:headEnd/>
            <a:tailEnd/>
          </a:ln>
          <a:effectLst/>
          <a:extLst/>
        </p:spPr>
        <p:txBody>
          <a:bodyPr wrap="square" lIns="322851" tIns="322851" rIns="322851" bIns="322851" anchor="ctr">
            <a:spAutoFit/>
          </a:bodyPr>
          <a:lstStyle>
            <a:lvl1pPr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18507" indent="-41850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766" dirty="0">
                <a:latin typeface="+mj-lt"/>
              </a:rPr>
              <a:t>English learners (ELs) are persistently over-represented among students who read at below-basic levels in the United States (Hemphill &amp; </a:t>
            </a:r>
            <a:r>
              <a:rPr lang="en-US" altLang="en-US" sz="3766" dirty="0" err="1">
                <a:latin typeface="+mj-lt"/>
              </a:rPr>
              <a:t>Vanneman</a:t>
            </a:r>
            <a:r>
              <a:rPr lang="en-US" altLang="en-US" sz="3766" dirty="0">
                <a:latin typeface="+mj-lt"/>
              </a:rPr>
              <a:t>, 2011)</a:t>
            </a:r>
          </a:p>
          <a:p>
            <a:pPr marL="418507" indent="-41850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766" dirty="0" smtClean="0">
                <a:latin typeface="+mj-lt"/>
              </a:rPr>
              <a:t>Early </a:t>
            </a:r>
            <a:r>
              <a:rPr lang="en-US" altLang="en-US" sz="3766" dirty="0">
                <a:latin typeface="+mj-lt"/>
              </a:rPr>
              <a:t>English vocabulary development is critical for young ELs, considering the importance of vocabulary for literacy acquisition (Gough &amp; </a:t>
            </a:r>
            <a:r>
              <a:rPr lang="en-US" altLang="en-US" sz="3766" dirty="0" err="1">
                <a:latin typeface="+mj-lt"/>
              </a:rPr>
              <a:t>Tunmer</a:t>
            </a:r>
            <a:r>
              <a:rPr lang="en-US" altLang="en-US" sz="3766" dirty="0">
                <a:latin typeface="+mj-lt"/>
              </a:rPr>
              <a:t>, 1986) and in </a:t>
            </a:r>
            <a:r>
              <a:rPr lang="en-US" altLang="en-US" sz="3766" dirty="0" smtClean="0">
                <a:latin typeface="+mj-lt"/>
              </a:rPr>
              <a:t>prediction of </a:t>
            </a:r>
            <a:r>
              <a:rPr lang="en-US" altLang="en-US" sz="3766" dirty="0">
                <a:latin typeface="+mj-lt"/>
              </a:rPr>
              <a:t>later academic outcomes (</a:t>
            </a:r>
            <a:r>
              <a:rPr lang="en-US" altLang="en-US" sz="3766" dirty="0" err="1">
                <a:latin typeface="+mj-lt"/>
              </a:rPr>
              <a:t>Kieffer</a:t>
            </a:r>
            <a:r>
              <a:rPr lang="en-US" altLang="en-US" sz="3766" dirty="0">
                <a:latin typeface="+mj-lt"/>
              </a:rPr>
              <a:t>, 2008) </a:t>
            </a:r>
          </a:p>
          <a:p>
            <a:pPr marL="418507" indent="-41850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766" dirty="0" smtClean="0">
                <a:latin typeface="+mj-lt"/>
              </a:rPr>
              <a:t>Shared </a:t>
            </a:r>
            <a:r>
              <a:rPr lang="en-US" altLang="en-US" sz="3766" dirty="0">
                <a:latin typeface="+mj-lt"/>
              </a:rPr>
              <a:t>book reading is often recommended as a strategy to build early language and literacy skills (Maynard, Pullen, &amp; Coyne, 2010)</a:t>
            </a:r>
          </a:p>
          <a:p>
            <a:pPr marL="418507" indent="-41850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766" dirty="0" smtClean="0">
                <a:latin typeface="+mj-lt"/>
              </a:rPr>
              <a:t>Limited </a:t>
            </a:r>
            <a:r>
              <a:rPr lang="en-US" altLang="en-US" sz="3766" dirty="0">
                <a:latin typeface="+mj-lt"/>
              </a:rPr>
              <a:t>understanding of which components of shared book reading are important to improving ELs’ language and literacy skills</a:t>
            </a:r>
          </a:p>
          <a:p>
            <a:pPr marL="418507" indent="-41850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766" dirty="0" smtClean="0">
                <a:latin typeface="+mj-lt"/>
              </a:rPr>
              <a:t>Meta-analysis </a:t>
            </a:r>
            <a:r>
              <a:rPr lang="en-US" altLang="en-US" sz="3766" dirty="0">
                <a:latin typeface="+mj-lt"/>
              </a:rPr>
              <a:t>can assist in examining the mediators and moderators of interventions</a:t>
            </a:r>
          </a:p>
          <a:p>
            <a:pPr marL="1412461" lvl="1" indent="-53808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95" dirty="0">
                <a:latin typeface="+mj-lt"/>
              </a:rPr>
              <a:t>Particularly helpful given the range of approaches to storybook reading with ELs</a:t>
            </a:r>
          </a:p>
        </p:txBody>
      </p:sp>
      <p:sp>
        <p:nvSpPr>
          <p:cNvPr id="5" name="Rectangle 231"/>
          <p:cNvSpPr>
            <a:spLocks noChangeArrowheads="1"/>
          </p:cNvSpPr>
          <p:nvPr/>
        </p:nvSpPr>
        <p:spPr bwMode="auto">
          <a:xfrm>
            <a:off x="731837" y="825718"/>
            <a:ext cx="28727400" cy="7041633"/>
          </a:xfrm>
          <a:prstGeom prst="rect">
            <a:avLst/>
          </a:prstGeom>
          <a:solidFill>
            <a:schemeClr val="bg1"/>
          </a:solidFill>
          <a:ln w="254000">
            <a:solidFill>
              <a:srgbClr val="54011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7768" b="1" dirty="0">
                <a:solidFill>
                  <a:srgbClr val="800000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The Impact of Shared Book Reading </a:t>
            </a:r>
          </a:p>
          <a:p>
            <a:pPr algn="ctr"/>
            <a:r>
              <a:rPr lang="en-US" sz="7768" b="1" dirty="0">
                <a:solidFill>
                  <a:srgbClr val="800000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on Young ELs' English </a:t>
            </a:r>
            <a:r>
              <a:rPr lang="en-US" sz="7768" b="1" dirty="0" smtClean="0">
                <a:solidFill>
                  <a:srgbClr val="800000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Outcomes: </a:t>
            </a:r>
            <a:endParaRPr lang="en-US" sz="7768" b="1" dirty="0">
              <a:solidFill>
                <a:srgbClr val="800000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  <a:p>
            <a:pPr algn="ctr"/>
            <a:r>
              <a:rPr lang="en-US" sz="7768" b="1" dirty="0">
                <a:solidFill>
                  <a:srgbClr val="800000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A Meta-Analysis</a:t>
            </a:r>
            <a:endParaRPr lang="en-US" sz="1295" b="1" dirty="0">
              <a:solidFill>
                <a:schemeClr val="bg1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  <a:p>
            <a:pPr algn="ctr"/>
            <a:r>
              <a:rPr lang="en-US" sz="6355" dirty="0">
                <a:solidFill>
                  <a:srgbClr val="800000"/>
                </a:solidFill>
                <a:latin typeface="Cambria" panose="02040503050406030204" pitchFamily="18" charset="0"/>
              </a:rPr>
              <a:t>Lisa Fitton, Autumn </a:t>
            </a:r>
            <a:r>
              <a:rPr lang="en-US" sz="6355" dirty="0" smtClean="0">
                <a:solidFill>
                  <a:srgbClr val="800000"/>
                </a:solidFill>
                <a:latin typeface="Cambria" panose="02040503050406030204" pitchFamily="18" charset="0"/>
              </a:rPr>
              <a:t>L. </a:t>
            </a:r>
            <a:r>
              <a:rPr lang="en-US" sz="6355" dirty="0" err="1" smtClean="0">
                <a:solidFill>
                  <a:srgbClr val="800000"/>
                </a:solidFill>
                <a:latin typeface="Cambria" panose="02040503050406030204" pitchFamily="18" charset="0"/>
              </a:rPr>
              <a:t>McIlraith</a:t>
            </a:r>
            <a:r>
              <a:rPr lang="en-US" sz="6355" dirty="0">
                <a:solidFill>
                  <a:srgbClr val="800000"/>
                </a:solidFill>
                <a:latin typeface="Cambria" panose="02040503050406030204" pitchFamily="18" charset="0"/>
              </a:rPr>
              <a:t>, &amp; Dr. Carla Wood</a:t>
            </a:r>
            <a:endParaRPr lang="en-US" altLang="en-US" sz="4707" dirty="0">
              <a:solidFill>
                <a:srgbClr val="8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20" y="2259805"/>
            <a:ext cx="3786021" cy="38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1"/>
          <p:cNvSpPr>
            <a:spLocks noChangeArrowheads="1"/>
          </p:cNvSpPr>
          <p:nvPr/>
        </p:nvSpPr>
        <p:spPr bwMode="auto">
          <a:xfrm>
            <a:off x="731837" y="8436953"/>
            <a:ext cx="28727400" cy="875535"/>
          </a:xfrm>
          <a:prstGeom prst="rect">
            <a:avLst/>
          </a:prstGeom>
          <a:solidFill>
            <a:srgbClr val="540115"/>
          </a:solidFill>
          <a:ln w="9525">
            <a:solidFill>
              <a:srgbClr val="54011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85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25119" y="16153389"/>
            <a:ext cx="28734117" cy="1960058"/>
          </a:xfrm>
          <a:prstGeom prst="rect">
            <a:avLst/>
          </a:prstGeom>
          <a:solidFill>
            <a:schemeClr val="bg1"/>
          </a:solidFill>
          <a:ln w="9525">
            <a:solidFill>
              <a:srgbClr val="540115"/>
            </a:solidFill>
            <a:miter lim="800000"/>
            <a:headEnd/>
            <a:tailEnd/>
          </a:ln>
          <a:effectLst/>
          <a:extLst/>
        </p:spPr>
        <p:txBody>
          <a:bodyPr wrap="square" lIns="322851" tIns="322851" rIns="322851" bIns="322851" anchor="ctr">
            <a:spAutoFit/>
          </a:bodyPr>
          <a:lstStyle>
            <a:lvl1pPr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05341" indent="-605341">
              <a:spcAft>
                <a:spcPts val="600"/>
              </a:spcAft>
              <a:buAutoNum type="arabicPeriod"/>
            </a:pPr>
            <a:r>
              <a:rPr lang="en-US" sz="4000" b="1" dirty="0">
                <a:latin typeface="+mj-lt"/>
              </a:rPr>
              <a:t>To examine the overall impact of shared book reading on English learners’ English vocabulary </a:t>
            </a:r>
            <a:r>
              <a:rPr lang="en-US" sz="4000" b="1" dirty="0" smtClean="0">
                <a:latin typeface="+mj-lt"/>
              </a:rPr>
              <a:t>skills</a:t>
            </a:r>
            <a:endParaRPr lang="en-US" sz="1800" b="1" dirty="0">
              <a:latin typeface="+mj-lt"/>
            </a:endParaRPr>
          </a:p>
          <a:p>
            <a:pPr marL="605341" indent="-605341">
              <a:spcAft>
                <a:spcPts val="600"/>
              </a:spcAft>
              <a:buAutoNum type="arabicPeriod"/>
            </a:pPr>
            <a:r>
              <a:rPr lang="en-US" sz="4000" b="1" dirty="0">
                <a:latin typeface="+mj-lt"/>
              </a:rPr>
              <a:t>To identify key mediators and moderators of this intervention approach’s effectiveness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731837" y="19371954"/>
            <a:ext cx="14249399" cy="12040270"/>
          </a:xfrm>
          <a:prstGeom prst="rect">
            <a:avLst/>
          </a:prstGeom>
          <a:solidFill>
            <a:schemeClr val="bg1"/>
          </a:solidFill>
          <a:ln w="9525">
            <a:solidFill>
              <a:srgbClr val="540115"/>
            </a:solidFill>
            <a:miter lim="800000"/>
            <a:headEnd/>
            <a:tailEnd/>
          </a:ln>
          <a:effectLst/>
          <a:extLst/>
        </p:spPr>
        <p:txBody>
          <a:bodyPr wrap="square" lIns="322851" tIns="322851" rIns="322851" bIns="322851" anchor="ctr">
            <a:spAutoFit/>
          </a:bodyPr>
          <a:lstStyle>
            <a:lvl1pPr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j-lt"/>
              </a:rPr>
              <a:t>Literature Search &amp; Identification of Studies: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95" b="1" dirty="0">
              <a:latin typeface="+mj-lt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5209837" y="37289463"/>
            <a:ext cx="14249398" cy="4037550"/>
          </a:xfrm>
          <a:prstGeom prst="rect">
            <a:avLst/>
          </a:prstGeom>
          <a:solidFill>
            <a:schemeClr val="bg1"/>
          </a:solidFill>
          <a:ln w="9525">
            <a:solidFill>
              <a:srgbClr val="540115"/>
            </a:solidFill>
            <a:miter lim="800000"/>
            <a:headEnd/>
            <a:tailEnd/>
          </a:ln>
          <a:effectLst/>
          <a:extLst/>
        </p:spPr>
        <p:txBody>
          <a:bodyPr wrap="square" lIns="322851" tIns="322851" rIns="322851" bIns="322851" anchor="ctr">
            <a:spAutoFit/>
          </a:bodyPr>
          <a:lstStyle>
            <a:lvl1pPr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+mj-lt"/>
              </a:rPr>
              <a:t>Gough, P., &amp; </a:t>
            </a:r>
            <a:r>
              <a:rPr lang="en-US" sz="2000" dirty="0" err="1">
                <a:latin typeface="+mj-lt"/>
              </a:rPr>
              <a:t>Tunmer</a:t>
            </a:r>
            <a:r>
              <a:rPr lang="en-US" sz="2000" dirty="0">
                <a:latin typeface="+mj-lt"/>
              </a:rPr>
              <a:t>, W. (1986). Decoding, reading, and reading disability. </a:t>
            </a:r>
            <a:r>
              <a:rPr lang="en-US" sz="2000" i="1" dirty="0">
                <a:latin typeface="+mj-lt"/>
              </a:rPr>
              <a:t>Remedial and Special Education, 7</a:t>
            </a:r>
            <a:r>
              <a:rPr lang="en-US" sz="2000" dirty="0">
                <a:latin typeface="+mj-lt"/>
              </a:rPr>
              <a:t>, 6-10. 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Hedges, L. V., Tipton, E., &amp; Johnson, M. C. (2010). Robust variance estimation in meta-regression with dependent effect size estimates. </a:t>
            </a:r>
            <a:r>
              <a:rPr lang="en-US" sz="2000" i="1" dirty="0" smtClean="0">
                <a:latin typeface="+mj-lt"/>
              </a:rPr>
              <a:t>Research Synthesis Methods, 1</a:t>
            </a:r>
            <a:r>
              <a:rPr lang="en-US" sz="2000" dirty="0" smtClean="0">
                <a:latin typeface="+mj-lt"/>
              </a:rPr>
              <a:t>, 39-65. 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Hemphill, F. C., &amp; </a:t>
            </a:r>
            <a:r>
              <a:rPr lang="en-US" sz="2000" dirty="0" err="1">
                <a:latin typeface="+mj-lt"/>
              </a:rPr>
              <a:t>Vanneman</a:t>
            </a:r>
            <a:r>
              <a:rPr lang="en-US" sz="2000" dirty="0">
                <a:latin typeface="+mj-lt"/>
              </a:rPr>
              <a:t>, A. (2011). </a:t>
            </a:r>
            <a:r>
              <a:rPr lang="en-US" sz="2000" i="1" dirty="0">
                <a:latin typeface="+mj-lt"/>
              </a:rPr>
              <a:t>Achievement gaps: How Hispanic and white students in public schools perform in mathematics and reading on the National Assessment of Educational Progress </a:t>
            </a:r>
            <a:r>
              <a:rPr lang="en-US" sz="2000" dirty="0">
                <a:latin typeface="+mj-lt"/>
              </a:rPr>
              <a:t>(NCES 2011 459). NCES, Institute of Edu. Science., U.S. Dept. of Edu. Washington, DC.</a:t>
            </a:r>
          </a:p>
          <a:p>
            <a:r>
              <a:rPr lang="en-US" sz="2000" dirty="0" err="1"/>
              <a:t>Kieffer</a:t>
            </a:r>
            <a:r>
              <a:rPr lang="en-US" sz="2000" dirty="0"/>
              <a:t>, M. J. (2008). Catching up or falling behind? Initial English proficiency, concentrated poverty, and the reading growth of language minority learners in the United States. </a:t>
            </a:r>
            <a:r>
              <a:rPr lang="en-US" sz="2000" i="1" dirty="0"/>
              <a:t>Journal of Educational Psychology, 100</a:t>
            </a:r>
            <a:r>
              <a:rPr lang="en-US" sz="2000" dirty="0"/>
              <a:t>(4), 851-868.</a:t>
            </a:r>
          </a:p>
          <a:p>
            <a:r>
              <a:rPr lang="en-US" sz="2000" dirty="0"/>
              <a:t>Maynard, K. L., Pullen, P. C., &amp; Coyne, M. D. (2010). Teaching vocabulary to first-grade students through repeated shared storybook reading: A comparison of rich and basic instruction to incidental exposure. </a:t>
            </a:r>
            <a:r>
              <a:rPr lang="en-US" sz="2000" i="1" dirty="0"/>
              <a:t>Literacy, Research, and Instruction, 49</a:t>
            </a:r>
            <a:r>
              <a:rPr lang="en-US" sz="2000" dirty="0"/>
              <a:t>, 209-242. </a:t>
            </a:r>
          </a:p>
        </p:txBody>
      </p:sp>
      <p:sp>
        <p:nvSpPr>
          <p:cNvPr id="23" name="Text Box 204"/>
          <p:cNvSpPr txBox="1">
            <a:spLocks noChangeArrowheads="1"/>
          </p:cNvSpPr>
          <p:nvPr/>
        </p:nvSpPr>
        <p:spPr bwMode="auto">
          <a:xfrm>
            <a:off x="1167938" y="41265972"/>
            <a:ext cx="27848475" cy="13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6561" tIns="258281" rIns="516561" bIns="258281">
            <a:spAutoFit/>
          </a:bodyPr>
          <a:lstStyle>
            <a:lvl1pPr defTabSz="210693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0693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0693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0693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0693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06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06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06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06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5649" b="1" cap="all" dirty="0">
                <a:latin typeface="Adobe Garamond Pro" pitchFamily="18" charset="0"/>
              </a:rPr>
              <a:t>Florida State University </a:t>
            </a:r>
            <a:r>
              <a:rPr lang="en-US" sz="5649" cap="all" dirty="0">
                <a:latin typeface="Adobe Garamond Pro" pitchFamily="18" charset="0"/>
                <a:sym typeface="Symbol"/>
              </a:rPr>
              <a:t> </a:t>
            </a:r>
            <a:r>
              <a:rPr lang="en-US" sz="5649" dirty="0"/>
              <a:t>School of Communication Science and Disorders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219" y="2261097"/>
            <a:ext cx="3764072" cy="37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31"/>
          <p:cNvSpPr>
            <a:spLocks noChangeAspect="1" noChangeArrowheads="1"/>
          </p:cNvSpPr>
          <p:nvPr/>
        </p:nvSpPr>
        <p:spPr bwMode="auto">
          <a:xfrm>
            <a:off x="-34364" y="91282"/>
            <a:ext cx="30269094" cy="42794237"/>
          </a:xfrm>
          <a:prstGeom prst="rect">
            <a:avLst/>
          </a:prstGeom>
          <a:noFill/>
          <a:ln w="254000">
            <a:solidFill>
              <a:srgbClr val="54011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5649" dirty="0">
              <a:solidFill>
                <a:srgbClr val="800000"/>
              </a:solidFill>
            </a:endParaRPr>
          </a:p>
        </p:txBody>
      </p:sp>
      <p:sp>
        <p:nvSpPr>
          <p:cNvPr id="24" name="Rectangle 231"/>
          <p:cNvSpPr>
            <a:spLocks noChangeArrowheads="1"/>
          </p:cNvSpPr>
          <p:nvPr/>
        </p:nvSpPr>
        <p:spPr bwMode="auto">
          <a:xfrm>
            <a:off x="736483" y="15301119"/>
            <a:ext cx="28727400" cy="877918"/>
          </a:xfrm>
          <a:prstGeom prst="rect">
            <a:avLst/>
          </a:prstGeom>
          <a:solidFill>
            <a:srgbClr val="540115"/>
          </a:solidFill>
          <a:ln w="9525">
            <a:solidFill>
              <a:srgbClr val="54011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85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25" name="Rectangle 231"/>
          <p:cNvSpPr>
            <a:spLocks noChangeArrowheads="1"/>
          </p:cNvSpPr>
          <p:nvPr/>
        </p:nvSpPr>
        <p:spPr bwMode="auto">
          <a:xfrm>
            <a:off x="731837" y="18503255"/>
            <a:ext cx="14249399" cy="877918"/>
          </a:xfrm>
          <a:prstGeom prst="rect">
            <a:avLst/>
          </a:prstGeom>
          <a:solidFill>
            <a:srgbClr val="540115"/>
          </a:solidFill>
          <a:ln w="9525">
            <a:solidFill>
              <a:srgbClr val="54011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85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27" name="Rectangle 231"/>
          <p:cNvSpPr>
            <a:spLocks noChangeArrowheads="1"/>
          </p:cNvSpPr>
          <p:nvPr/>
        </p:nvSpPr>
        <p:spPr bwMode="auto">
          <a:xfrm>
            <a:off x="15209837" y="36741067"/>
            <a:ext cx="14249398" cy="732792"/>
          </a:xfrm>
          <a:prstGeom prst="rect">
            <a:avLst/>
          </a:prstGeom>
          <a:solidFill>
            <a:srgbClr val="540115"/>
          </a:solidFill>
          <a:ln w="9525">
            <a:solidFill>
              <a:srgbClr val="54011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References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auto">
              <a:xfrm>
                <a:off x="15209836" y="19371954"/>
                <a:ext cx="14249399" cy="171438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40115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322851" tIns="322851" rIns="322851" bIns="322851" anchor="ctr">
                <a:spAutoFit/>
              </a:bodyPr>
              <a:lstStyle>
                <a:lvl1pPr defTabSz="4389438" eaLnBrk="0" hangingPunct="0"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389438" eaLnBrk="0" hangingPunct="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389438" eaLnBrk="0" hangingPunct="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389438" eaLnBrk="0" hangingPunct="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389438" eaLnBrk="0" hangingPunct="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389438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389438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389438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389438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Robust variance estimation used to combine effect sizes in a random-effects model (Hedges, Tipton, &amp; Johnson, 2010):  </a:t>
                </a:r>
                <a:endParaRPr lang="en-US" altLang="en-US" sz="1600" b="1" dirty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lvl="0" algn="ctr" defTabSz="914400" eaLnBrk="1" hangingPunct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Average 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weighted effect size = 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.280 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(SE = 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.049)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	</a:t>
                </a:r>
              </a:p>
              <a:p>
                <a:pPr lvl="0" algn="ctr" defTabSz="914400" eaLnBrk="1" hangingPunct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95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% CI: .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183 to .378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</a:rPr>
                  <a:t>       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9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3295" b="1" dirty="0">
                            <a:solidFill>
                              <a:srgbClr val="000000"/>
                            </a:solidFill>
                            <a:latin typeface="Symbol" panose="05050102010706020507" pitchFamily="18" charset="2"/>
                          </a:rPr>
                          <m:t>t</m:t>
                        </m:r>
                      </m:e>
                      <m:sup>
                        <m:r>
                          <a:rPr lang="en-US" altLang="en-US" sz="329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 = 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.0847 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(assumed 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r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 = .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70*)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	</a:t>
                </a:r>
                <a:endParaRPr lang="en-US" altLang="en-US" sz="3295" b="1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Sensitivity Analyses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:</a:t>
                </a: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3295" b="1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3295" b="1" dirty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3295" b="1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3295" b="1" dirty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3295" b="1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3295" b="1" dirty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3295" b="1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3295" b="1" dirty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Meta-regression </a:t>
                </a:r>
                <a:r>
                  <a:rPr lang="en-US" altLang="en-US" sz="3295" dirty="0">
                    <a:solidFill>
                      <a:srgbClr val="000000"/>
                    </a:solidFill>
                    <a:latin typeface="Gill Sans MT" panose="020B0502020104020203"/>
                  </a:rPr>
                  <a:t>conducted in SPSS to examine covariates of interest: </a:t>
                </a:r>
              </a:p>
              <a:p>
                <a:pPr lvl="0" defTabSz="914400" eaLnBrk="1" hangingPunct="1">
                  <a:spcAft>
                    <a:spcPts val="0"/>
                  </a:spcAft>
                </a:pPr>
                <a:r>
                  <a:rPr lang="en-US" altLang="en-US" sz="3295" dirty="0">
                    <a:solidFill>
                      <a:srgbClr val="000000"/>
                    </a:solidFill>
                    <a:latin typeface="Gill Sans MT" panose="020B0502020104020203"/>
                  </a:rPr>
                  <a:t>	a) 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Child age, </a:t>
                </a:r>
                <a:r>
                  <a:rPr lang="en-US" altLang="en-US" sz="3295" dirty="0">
                    <a:solidFill>
                      <a:srgbClr val="000000"/>
                    </a:solidFill>
                    <a:latin typeface="Gill Sans MT" panose="020B0502020104020203"/>
                  </a:rPr>
                  <a:t>b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) 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Typical/Atypical 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developmental status of child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, </a:t>
                </a:r>
                <a:endParaRPr lang="en-US" altLang="en-US" sz="3295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lvl="0" defTabSz="914400" eaLnBrk="1" hangingPunct="1">
                  <a:spcAft>
                    <a:spcPts val="0"/>
                  </a:spcAft>
                </a:pPr>
                <a:r>
                  <a:rPr lang="en-US" altLang="en-US" sz="3295" dirty="0">
                    <a:solidFill>
                      <a:srgbClr val="000000"/>
                    </a:solidFill>
                    <a:latin typeface="Gill Sans MT" panose="020B0502020104020203"/>
                  </a:rPr>
                  <a:t>	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c) 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Treatment language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, and d) Relationship </a:t>
                </a:r>
                <a:r>
                  <a:rPr lang="en-US" altLang="en-US" sz="3295" dirty="0">
                    <a:solidFill>
                      <a:srgbClr val="000000"/>
                    </a:solidFill>
                    <a:latin typeface="Gill Sans MT" panose="020B0502020104020203"/>
                  </a:rPr>
                  <a:t>of reader to 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child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	</a:t>
                </a:r>
              </a:p>
              <a:p>
                <a:pPr marL="457200" lvl="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1600" b="1" dirty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Typical/atypical 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developmental status 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and 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treatment language 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were not 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significant after accounting for child </a:t>
                </a:r>
                <a:r>
                  <a:rPr lang="en-US" altLang="en-US" sz="3295" dirty="0" smtClean="0">
                    <a:solidFill>
                      <a:srgbClr val="000000"/>
                    </a:solidFill>
                    <a:latin typeface="Gill Sans MT" panose="020B0502020104020203"/>
                  </a:rPr>
                  <a:t>age</a:t>
                </a:r>
              </a:p>
              <a:p>
                <a:pPr marL="45720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3295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1200150" lvl="1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1600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defTabSz="914400" eaLnBrk="1" hangingPunct="1">
                  <a:spcAft>
                    <a:spcPts val="0"/>
                  </a:spcAft>
                </a:pPr>
                <a:r>
                  <a:rPr lang="en-US" altLang="en-US" sz="3295" u="sng" dirty="0" smtClean="0">
                    <a:solidFill>
                      <a:srgbClr val="000000"/>
                    </a:solidFill>
                    <a:latin typeface="Gill Sans MT" panose="020B0502020104020203"/>
                  </a:rPr>
                  <a:t>Meta-regression </a:t>
                </a:r>
                <a:r>
                  <a:rPr lang="en-US" altLang="en-US" sz="3295" u="sng" dirty="0" smtClean="0">
                    <a:solidFill>
                      <a:srgbClr val="000000"/>
                    </a:solidFill>
                    <a:latin typeface="Gill Sans MT" panose="020B0502020104020203"/>
                  </a:rPr>
                  <a:t>including </a:t>
                </a:r>
                <a:r>
                  <a:rPr lang="en-US" altLang="en-US" sz="3295" u="sng" dirty="0" smtClean="0">
                    <a:solidFill>
                      <a:srgbClr val="000000"/>
                    </a:solidFill>
                    <a:latin typeface="Gill Sans MT" panose="020B0502020104020203"/>
                  </a:rPr>
                  <a:t>child </a:t>
                </a:r>
                <a:r>
                  <a:rPr lang="en-US" altLang="en-US" sz="3295" u="sng" dirty="0" smtClean="0">
                    <a:solidFill>
                      <a:srgbClr val="000000"/>
                    </a:solidFill>
                    <a:latin typeface="Gill Sans MT" panose="020B0502020104020203"/>
                  </a:rPr>
                  <a:t>age</a:t>
                </a:r>
                <a:endParaRPr lang="en-US" altLang="en-US" sz="3295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marL="457200" indent="-457200" defTabSz="9144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altLang="en-US" sz="1600" b="1" dirty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lvl="0" defTabSz="914400" eaLnBrk="1" hangingPunct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Effect 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size = 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.306 </a:t>
                </a:r>
                <a:endParaRPr lang="en-US" altLang="en-US" sz="3295" b="1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lvl="0" defTabSz="914400" eaLnBrk="1" hangingPunct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(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SE = .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066)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	</a:t>
                </a:r>
              </a:p>
              <a:p>
                <a:pPr lvl="0" defTabSz="914400" eaLnBrk="1" hangingPunct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95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% CI: 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.173 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to 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.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439</a:t>
                </a:r>
                <a:endParaRPr lang="en-US" altLang="en-US" sz="3295" b="1" i="0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defTabSz="914400" eaLnBrk="1" hangingPunct="1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en-US" sz="3295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329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3295" b="1" dirty="0">
                            <a:solidFill>
                              <a:srgbClr val="000000"/>
                            </a:solidFill>
                            <a:latin typeface="Symbol" panose="05050102010706020507" pitchFamily="18" charset="2"/>
                          </a:rPr>
                          <m:t>t</m:t>
                        </m:r>
                      </m:e>
                      <m:sup>
                        <m:r>
                          <a:rPr lang="en-US" altLang="en-US" sz="329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 = .</a:t>
                </a:r>
                <a:r>
                  <a:rPr lang="en-US" altLang="en-US" sz="3295" b="1" dirty="0" smtClean="0">
                    <a:solidFill>
                      <a:srgbClr val="000000"/>
                    </a:solidFill>
                    <a:latin typeface="Gill Sans MT" panose="020B0502020104020203"/>
                  </a:rPr>
                  <a:t>0871 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(assumed 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r</a:t>
                </a:r>
                <a:r>
                  <a:rPr lang="en-US" altLang="en-US" sz="3295" b="1" dirty="0">
                    <a:solidFill>
                      <a:srgbClr val="000000"/>
                    </a:solidFill>
                    <a:latin typeface="Gill Sans MT" panose="020B0502020104020203"/>
                  </a:rPr>
                  <a:t> = .70*)</a:t>
                </a:r>
                <a:endParaRPr lang="en-US" altLang="en-US" sz="3295" b="1" dirty="0" smtClean="0">
                  <a:solidFill>
                    <a:srgbClr val="000000"/>
                  </a:solidFill>
                  <a:latin typeface="Gill Sans MT" panose="020B0502020104020203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95" dirty="0" smtClean="0"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95" dirty="0" smtClean="0"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95" dirty="0" smtClean="0">
                  <a:latin typeface="+mj-lt"/>
                </a:endParaRPr>
              </a:p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295" dirty="0" smtClean="0">
                    <a:latin typeface="+mj-lt"/>
                  </a:rPr>
                  <a:t>*Significance of ES held for </a:t>
                </a:r>
                <a:r>
                  <a:rPr lang="en-US" altLang="en-US" sz="3295" dirty="0" smtClean="0">
                    <a:latin typeface="Symbol" panose="05050102010706020507" pitchFamily="18" charset="2"/>
                  </a:rPr>
                  <a:t>r</a:t>
                </a:r>
                <a:r>
                  <a:rPr lang="en-US" altLang="en-US" sz="3295" dirty="0" smtClean="0">
                    <a:latin typeface="+mj-lt"/>
                  </a:rPr>
                  <a:t> = .6-.9</a:t>
                </a:r>
                <a:endParaRPr lang="en-US" altLang="en-US" sz="3295" dirty="0">
                  <a:latin typeface="+mj-lt"/>
                </a:endParaRPr>
              </a:p>
            </p:txBody>
          </p:sp>
        </mc:Choice>
        <mc:Fallback>
          <p:sp>
            <p:nvSpPr>
              <p:cNvPr id="1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09836" y="19371954"/>
                <a:ext cx="14249399" cy="17143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540115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731837" y="32404698"/>
            <a:ext cx="14249399" cy="8918886"/>
          </a:xfrm>
          <a:prstGeom prst="rect">
            <a:avLst/>
          </a:prstGeom>
          <a:solidFill>
            <a:schemeClr val="bg1"/>
          </a:solidFill>
          <a:ln w="9525">
            <a:solidFill>
              <a:srgbClr val="540115"/>
            </a:solidFill>
            <a:miter lim="800000"/>
            <a:headEnd/>
            <a:tailEnd/>
          </a:ln>
          <a:effectLst/>
          <a:extLst/>
        </p:spPr>
        <p:txBody>
          <a:bodyPr wrap="square" lIns="322851" tIns="322851" rIns="322851" bIns="322851" anchor="ctr">
            <a:spAutoFit/>
          </a:bodyPr>
          <a:lstStyle>
            <a:lvl1pPr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295" b="1" dirty="0" smtClean="0">
                <a:latin typeface="+mj-lt"/>
              </a:rPr>
              <a:t>Total studies: 44       Total effect sizes: 169</a:t>
            </a:r>
            <a:r>
              <a:rPr lang="en-US" altLang="en-US" sz="3295" b="1" dirty="0">
                <a:latin typeface="+mj-lt"/>
              </a:rPr>
              <a:t> </a:t>
            </a:r>
            <a:r>
              <a:rPr lang="en-US" altLang="en-US" sz="3295" b="1" dirty="0" smtClean="0">
                <a:latin typeface="+mj-lt"/>
              </a:rPr>
              <a:t>      Total participants: 11,811 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1000" b="1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1400" b="1" u="sng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3295" b="1" u="sng" dirty="0" smtClean="0">
                <a:latin typeface="+mj-lt"/>
              </a:rPr>
              <a:t>Effect Sizes obtained from: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3295" b="1" u="sng" dirty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u="sng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u="sng" dirty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u="sng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3295" b="1" dirty="0">
              <a:latin typeface="+mj-lt"/>
            </a:endParaRPr>
          </a:p>
          <a:p>
            <a:pPr marL="457200" indent="-457200" algn="ctr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3295" b="1" dirty="0">
              <a:latin typeface="+mj-lt"/>
            </a:endParaRPr>
          </a:p>
        </p:txBody>
      </p:sp>
      <p:sp>
        <p:nvSpPr>
          <p:cNvPr id="28" name="Rectangle 231"/>
          <p:cNvSpPr>
            <a:spLocks noChangeArrowheads="1"/>
          </p:cNvSpPr>
          <p:nvPr/>
        </p:nvSpPr>
        <p:spPr bwMode="auto">
          <a:xfrm>
            <a:off x="725119" y="31699518"/>
            <a:ext cx="14256117" cy="762791"/>
          </a:xfrm>
          <a:prstGeom prst="rect">
            <a:avLst/>
          </a:prstGeom>
          <a:solidFill>
            <a:srgbClr val="540115"/>
          </a:solidFill>
          <a:ln w="9525">
            <a:solidFill>
              <a:srgbClr val="54011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</a:rPr>
              <a:t>Studies Included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1278936"/>
                  </p:ext>
                </p:extLst>
              </p:nvPr>
            </p:nvGraphicFramePr>
            <p:xfrm>
              <a:off x="16162335" y="22997356"/>
              <a:ext cx="12344400" cy="3635375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1896971273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1684930305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1435034719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832095523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19646316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Effect Size (SE)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95% CI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en-US" sz="2400" dirty="0">
                                      <a:solidFill>
                                        <a:schemeClr val="tx1"/>
                                      </a:solidFill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en-US" alt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 (r</a:t>
                          </a:r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 = .70)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#</a:t>
                          </a:r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 ES Included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18374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Dissertations Removed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.301 </a:t>
                          </a:r>
                        </a:p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(.095)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.101 to .501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.166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76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5481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Experimenter-created measures removed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.173</a:t>
                          </a:r>
                        </a:p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(.048)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.076</a:t>
                          </a:r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 to .271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..051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95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72391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Non-random</a:t>
                          </a:r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 assignment removed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.334</a:t>
                          </a:r>
                        </a:p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(.098)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.129 to .540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.155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58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091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Alternate treatment controls</a:t>
                          </a:r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 removed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.410</a:t>
                          </a:r>
                        </a:p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(.094)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.214 to .606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.111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70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25271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1278936"/>
                  </p:ext>
                </p:extLst>
              </p:nvPr>
            </p:nvGraphicFramePr>
            <p:xfrm>
              <a:off x="16162335" y="22997356"/>
              <a:ext cx="12344400" cy="3635375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1896971273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1684930305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1435034719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832095523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1964631663"/>
                        </a:ext>
                      </a:extLst>
                    </a:gridCol>
                  </a:tblGrid>
                  <a:tr h="465455">
                    <a:tc>
                      <a:txBody>
                        <a:bodyPr/>
                        <a:lstStyle/>
                        <a:p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Effect Size (SE)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95% CI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3256" t="-10526" r="-100775" b="-7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#</a:t>
                          </a:r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 ES Included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1837481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Dissertations Removed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.301 </a:t>
                          </a:r>
                        </a:p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(.095)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.101 to .501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.166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76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5481933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Experimenter-created measures removed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.173</a:t>
                          </a:r>
                        </a:p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(.048)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.076</a:t>
                          </a:r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 to .271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..051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95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7239177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Non-random</a:t>
                          </a:r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 assignment removed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.334</a:t>
                          </a:r>
                        </a:p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(.098)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.129 to .540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.155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58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091686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Alternate treatment controls</a:t>
                          </a:r>
                          <a:r>
                            <a:rPr lang="en-US" sz="2300" baseline="0" dirty="0" smtClean="0">
                              <a:solidFill>
                                <a:schemeClr val="tx1"/>
                              </a:solidFill>
                            </a:rPr>
                            <a:t> removed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.410</a:t>
                          </a:r>
                        </a:p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(.094)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.214 to .606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.111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solidFill>
                                <a:schemeClr val="tx1"/>
                              </a:solidFill>
                            </a:rPr>
                            <a:t>70</a:t>
                          </a:r>
                          <a:endParaRPr lang="en-US" sz="2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252717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05924"/>
              </p:ext>
            </p:extLst>
          </p:nvPr>
        </p:nvGraphicFramePr>
        <p:xfrm>
          <a:off x="982880" y="34659647"/>
          <a:ext cx="13747312" cy="654678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625757">
                  <a:extLst>
                    <a:ext uri="{9D8B030D-6E8A-4147-A177-3AD203B41FA5}">
                      <a16:colId xmlns:a16="http://schemas.microsoft.com/office/drawing/2014/main" val="26936237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2960749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161216445"/>
                    </a:ext>
                  </a:extLst>
                </a:gridCol>
                <a:gridCol w="2111155">
                  <a:extLst>
                    <a:ext uri="{9D8B030D-6E8A-4147-A177-3AD203B41FA5}">
                      <a16:colId xmlns:a16="http://schemas.microsoft.com/office/drawing/2014/main" val="600110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452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Dissertations/Theses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93 (55.0%)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Between-subjects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design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67 (39.6%)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00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Peer-Reviewed Pub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026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76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(45.0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Within-subjects design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(60.4%)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7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Child Status: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Control groups: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22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Typically-Developing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026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87 (51.5%)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Business-as-usual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44 (65.7%)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6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Atypically-Developing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026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17 (10.1%)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book reading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(28.4%)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37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Typical and Atypical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026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25 (14.8%)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Additional instruction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026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(6.0%)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81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Unspecified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(23.7%)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755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Language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reading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Random assignment of groups: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37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English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111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(65.7%)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Random assignment employed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58 (34.3%)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26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Child’s 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29 (17.2%)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random assignment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111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(34.3%)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1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English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Child’s L1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27 (16.0%)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Unspecified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(1.2%)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24996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880" y="20668418"/>
            <a:ext cx="13793772" cy="10429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6086" y="29987633"/>
            <a:ext cx="6840327" cy="5313576"/>
          </a:xfrm>
          <a:prstGeom prst="rect">
            <a:avLst/>
          </a:prstGeom>
        </p:spPr>
      </p:pic>
      <p:sp>
        <p:nvSpPr>
          <p:cNvPr id="16" name="Rectangle 231"/>
          <p:cNvSpPr>
            <a:spLocks noChangeArrowheads="1"/>
          </p:cNvSpPr>
          <p:nvPr/>
        </p:nvSpPr>
        <p:spPr bwMode="auto">
          <a:xfrm>
            <a:off x="15209837" y="18504697"/>
            <a:ext cx="14249399" cy="877918"/>
          </a:xfrm>
          <a:prstGeom prst="rect">
            <a:avLst/>
          </a:prstGeom>
          <a:solidFill>
            <a:srgbClr val="540115"/>
          </a:solidFill>
          <a:ln w="9525">
            <a:solidFill>
              <a:srgbClr val="54011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85" dirty="0" smtClean="0">
                <a:solidFill>
                  <a:schemeClr val="bg1"/>
                </a:solidFill>
              </a:rPr>
              <a:t>Results</a:t>
            </a:r>
            <a:endParaRPr lang="en-US" altLang="en-US" sz="588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11384</TotalTime>
  <Words>686</Words>
  <Application>Microsoft Office PowerPoint</Application>
  <PresentationFormat>Custom</PresentationFormat>
  <Paragraphs>156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Adobe Garamond Pro</vt:lpstr>
      <vt:lpstr>Arial</vt:lpstr>
      <vt:lpstr>Batang</vt:lpstr>
      <vt:lpstr>Cambria</vt:lpstr>
      <vt:lpstr>Cambria Math</vt:lpstr>
      <vt:lpstr>Gill Sans MT</vt:lpstr>
      <vt:lpstr>Symbol</vt:lpstr>
      <vt:lpstr>Parcel</vt:lpstr>
      <vt:lpstr>PowerPoint Presentation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College of Communication</dc:creator>
  <cp:lastModifiedBy>Lisa</cp:lastModifiedBy>
  <cp:revision>530</cp:revision>
  <cp:lastPrinted>2012-05-14T21:42:26Z</cp:lastPrinted>
  <dcterms:created xsi:type="dcterms:W3CDTF">2012-04-03T21:44:14Z</dcterms:created>
  <dcterms:modified xsi:type="dcterms:W3CDTF">2016-06-27T20:45:43Z</dcterms:modified>
</cp:coreProperties>
</file>